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6"/>
    <p:sldId id="257" r:id="rId17"/>
    <p:sldId id="258" r:id="rId18"/>
    <p:sldId id="259" r:id="rId19"/>
    <p:sldId id="260" r:id="rId20"/>
    <p:sldId id="261" r:id="rId21"/>
    <p:sldId id="262" r:id="rId22"/>
    <p:sldId id="263" r:id="rId23"/>
    <p:sldId id="264" r:id="rId24"/>
    <p:sldId id="265" r:id="rId25"/>
    <p:sldId id="266" r:id="rId26"/>
    <p:sldId id="267" r:id="rId2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elegraf" charset="1" panose="00000500000000000000"/>
      <p:regular r:id="rId10"/>
    </p:embeddedFont>
    <p:embeddedFont>
      <p:font typeface="Telegraf Bold" charset="1" panose="00000800000000000000"/>
      <p:regular r:id="rId11"/>
    </p:embeddedFont>
    <p:embeddedFont>
      <p:font typeface="Telegraf Bold" charset="1" panose="00000800000000000000"/>
      <p:regular r:id="rId12"/>
    </p:embeddedFont>
    <p:embeddedFont>
      <p:font typeface="Telegraf Bold Bold" charset="1" panose="00000A00000000000000"/>
      <p:regular r:id="rId13"/>
    </p:embeddedFont>
    <p:embeddedFont>
      <p:font typeface="Telegraf Medium" charset="1" panose="00000600000000000000"/>
      <p:regular r:id="rId14"/>
    </p:embeddedFont>
    <p:embeddedFont>
      <p:font typeface="Telegraf Medium Bold" charset="1" panose="000009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slides/slide1.xml" Type="http://schemas.openxmlformats.org/officeDocument/2006/relationships/slide"/><Relationship Id="rId17" Target="slides/slide2.xml" Type="http://schemas.openxmlformats.org/officeDocument/2006/relationships/slide"/><Relationship Id="rId18" Target="slides/slide3.xml" Type="http://schemas.openxmlformats.org/officeDocument/2006/relationships/slide"/><Relationship Id="rId19" Target="slides/slide4.xml" Type="http://schemas.openxmlformats.org/officeDocument/2006/relationships/slide"/><Relationship Id="rId2" Target="presProps.xml" Type="http://schemas.openxmlformats.org/officeDocument/2006/relationships/presProps"/><Relationship Id="rId20" Target="slides/slide5.xml" Type="http://schemas.openxmlformats.org/officeDocument/2006/relationships/slide"/><Relationship Id="rId21" Target="slides/slide6.xml" Type="http://schemas.openxmlformats.org/officeDocument/2006/relationships/slide"/><Relationship Id="rId22" Target="slides/slide7.xml" Type="http://schemas.openxmlformats.org/officeDocument/2006/relationships/slide"/><Relationship Id="rId23" Target="slides/slide8.xml" Type="http://schemas.openxmlformats.org/officeDocument/2006/relationships/slide"/><Relationship Id="rId24" Target="slides/slide9.xml" Type="http://schemas.openxmlformats.org/officeDocument/2006/relationships/slide"/><Relationship Id="rId25" Target="slides/slide10.xml" Type="http://schemas.openxmlformats.org/officeDocument/2006/relationships/slide"/><Relationship Id="rId26" Target="slides/slide11.xml" Type="http://schemas.openxmlformats.org/officeDocument/2006/relationships/slide"/><Relationship Id="rId27" Target="slides/slide12.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png>
</file>

<file path=ppt/media/image12.svg>
</file>

<file path=ppt/media/image13.png>
</file>

<file path=ppt/media/image14.jpeg>
</file>

<file path=ppt/media/image15.jpeg>
</file>

<file path=ppt/media/image16.png>
</file>

<file path=ppt/media/image17.svg>
</file>

<file path=ppt/media/image18.jpeg>
</file>

<file path=ppt/media/image19.png>
</file>

<file path=ppt/media/image2.jpe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svg>
</file>

<file path=ppt/media/image4.svg>
</file>

<file path=ppt/media/image5.png>
</file>

<file path=ppt/media/image6.sv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2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29.png" Type="http://schemas.openxmlformats.org/officeDocument/2006/relationships/image"/><Relationship Id="rId6" Target="../media/image30.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2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22.png" Type="http://schemas.openxmlformats.org/officeDocument/2006/relationships/image"/><Relationship Id="rId6" Target="../media/image23.png" Type="http://schemas.openxmlformats.org/officeDocument/2006/relationships/image"/><Relationship Id="rId7" Target="../media/image2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25.png" Type="http://schemas.openxmlformats.org/officeDocument/2006/relationships/image"/><Relationship Id="rId6" Target="../media/image2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304800" y="-266700"/>
            <a:ext cx="19011900" cy="3695700"/>
          </a:xfrm>
          <a:prstGeom prst="rect">
            <a:avLst/>
          </a:prstGeom>
          <a:solidFill>
            <a:srgbClr val="BAA795"/>
          </a:solidFill>
        </p:spPr>
      </p:sp>
      <p:grpSp>
        <p:nvGrpSpPr>
          <p:cNvPr name="Group 3" id="3"/>
          <p:cNvGrpSpPr/>
          <p:nvPr/>
        </p:nvGrpSpPr>
        <p:grpSpPr>
          <a:xfrm rot="0">
            <a:off x="-1497230" y="1409077"/>
            <a:ext cx="14093462" cy="10287000"/>
            <a:chOff x="0" y="0"/>
            <a:chExt cx="3373780" cy="2462566"/>
          </a:xfrm>
        </p:grpSpPr>
        <p:sp>
          <p:nvSpPr>
            <p:cNvPr name="Freeform 4" id="4"/>
            <p:cNvSpPr/>
            <p:nvPr/>
          </p:nvSpPr>
          <p:spPr>
            <a:xfrm>
              <a:off x="0" y="0"/>
              <a:ext cx="3373780" cy="2462566"/>
            </a:xfrm>
            <a:custGeom>
              <a:avLst/>
              <a:gdLst/>
              <a:ahLst/>
              <a:cxnLst/>
              <a:rect r="r" b="b" t="t" l="l"/>
              <a:pathLst>
                <a:path h="2462566" w="3373780">
                  <a:moveTo>
                    <a:pt x="3249320" y="2462566"/>
                  </a:moveTo>
                  <a:lnTo>
                    <a:pt x="124460" y="2462566"/>
                  </a:lnTo>
                  <a:cubicBezTo>
                    <a:pt x="55880" y="2462566"/>
                    <a:pt x="0" y="2406686"/>
                    <a:pt x="0" y="2338106"/>
                  </a:cubicBezTo>
                  <a:lnTo>
                    <a:pt x="0" y="124460"/>
                  </a:lnTo>
                  <a:cubicBezTo>
                    <a:pt x="0" y="55880"/>
                    <a:pt x="55880" y="0"/>
                    <a:pt x="124460" y="0"/>
                  </a:cubicBezTo>
                  <a:lnTo>
                    <a:pt x="3249320" y="0"/>
                  </a:lnTo>
                  <a:cubicBezTo>
                    <a:pt x="3317900" y="0"/>
                    <a:pt x="3373780" y="55880"/>
                    <a:pt x="3373780" y="124460"/>
                  </a:cubicBezTo>
                  <a:lnTo>
                    <a:pt x="3373780" y="2338106"/>
                  </a:lnTo>
                  <a:cubicBezTo>
                    <a:pt x="3373780" y="2406686"/>
                    <a:pt x="3317900" y="2462566"/>
                    <a:pt x="3249320" y="2462566"/>
                  </a:cubicBezTo>
                  <a:close/>
                </a:path>
              </a:pathLst>
            </a:custGeom>
            <a:solidFill>
              <a:srgbClr val="D9D9D9"/>
            </a:solidFill>
          </p:spPr>
        </p:sp>
      </p:grpSp>
      <p:grpSp>
        <p:nvGrpSpPr>
          <p:cNvPr name="Group 5" id="5"/>
          <p:cNvGrpSpPr>
            <a:grpSpLocks noChangeAspect="true"/>
          </p:cNvGrpSpPr>
          <p:nvPr/>
        </p:nvGrpSpPr>
        <p:grpSpPr>
          <a:xfrm rot="0">
            <a:off x="11584905" y="1581150"/>
            <a:ext cx="5385637" cy="10944960"/>
            <a:chOff x="0" y="0"/>
            <a:chExt cx="5001260" cy="10163810"/>
          </a:xfrm>
        </p:grpSpPr>
        <p:sp>
          <p:nvSpPr>
            <p:cNvPr name="Freeform 6" id="6"/>
            <p:cNvSpPr/>
            <p:nvPr/>
          </p:nvSpPr>
          <p:spPr>
            <a:xfrm>
              <a:off x="0" y="0"/>
              <a:ext cx="5000993" cy="10163632"/>
            </a:xfrm>
            <a:custGeom>
              <a:avLst/>
              <a:gdLst/>
              <a:ahLst/>
              <a:cxnLst/>
              <a:rect r="r" b="b" t="t" l="l"/>
              <a:pathLst>
                <a:path h="10163632" w="5000993">
                  <a:moveTo>
                    <a:pt x="0" y="0"/>
                  </a:moveTo>
                  <a:lnTo>
                    <a:pt x="5000993" y="0"/>
                  </a:lnTo>
                  <a:lnTo>
                    <a:pt x="5000993" y="10163632"/>
                  </a:lnTo>
                  <a:lnTo>
                    <a:pt x="0" y="10163632"/>
                  </a:lnTo>
                  <a:close/>
                </a:path>
              </a:pathLst>
            </a:custGeom>
            <a:blipFill>
              <a:blip r:embed="rId2"/>
              <a:stretch>
                <a:fillRect l="-45" r="-40" t="0" b="1"/>
              </a:stretch>
            </a:blipFill>
          </p:spPr>
        </p:sp>
        <p:sp>
          <p:nvSpPr>
            <p:cNvPr name="Freeform 7" id="7"/>
            <p:cNvSpPr/>
            <p:nvPr/>
          </p:nvSpPr>
          <p:spPr>
            <a:xfrm>
              <a:off x="338760" y="288798"/>
              <a:ext cx="4330776" cy="9398000"/>
            </a:xfrm>
            <a:custGeom>
              <a:avLst/>
              <a:gdLst/>
              <a:ahLst/>
              <a:cxnLst/>
              <a:rect r="r" b="b" t="t" l="l"/>
              <a:pathLst>
                <a:path h="9398000" w="4330776">
                  <a:moveTo>
                    <a:pt x="3894366" y="9398000"/>
                  </a:moveTo>
                  <a:lnTo>
                    <a:pt x="436410" y="9398000"/>
                  </a:lnTo>
                  <a:cubicBezTo>
                    <a:pt x="195389" y="9398000"/>
                    <a:pt x="0" y="9202610"/>
                    <a:pt x="0" y="8961590"/>
                  </a:cubicBezTo>
                  <a:lnTo>
                    <a:pt x="0" y="436410"/>
                  </a:lnTo>
                  <a:cubicBezTo>
                    <a:pt x="0" y="195390"/>
                    <a:pt x="195389" y="0"/>
                    <a:pt x="436410" y="0"/>
                  </a:cubicBezTo>
                  <a:lnTo>
                    <a:pt x="861580" y="0"/>
                  </a:lnTo>
                  <a:cubicBezTo>
                    <a:pt x="902373" y="0"/>
                    <a:pt x="935444" y="33071"/>
                    <a:pt x="935444" y="73863"/>
                  </a:cubicBezTo>
                  <a:lnTo>
                    <a:pt x="935444" y="73863"/>
                  </a:lnTo>
                  <a:cubicBezTo>
                    <a:pt x="935444" y="225019"/>
                    <a:pt x="1057745" y="347688"/>
                    <a:pt x="1208913" y="348120"/>
                  </a:cubicBezTo>
                  <a:lnTo>
                    <a:pt x="3105874" y="353619"/>
                  </a:lnTo>
                  <a:cubicBezTo>
                    <a:pt x="3257651" y="354063"/>
                    <a:pt x="3380930" y="231140"/>
                    <a:pt x="3380930" y="79362"/>
                  </a:cubicBezTo>
                  <a:lnTo>
                    <a:pt x="3380930" y="73863"/>
                  </a:lnTo>
                  <a:cubicBezTo>
                    <a:pt x="3380930" y="33071"/>
                    <a:pt x="3414001" y="0"/>
                    <a:pt x="3454794" y="0"/>
                  </a:cubicBezTo>
                  <a:lnTo>
                    <a:pt x="3894366" y="0"/>
                  </a:lnTo>
                  <a:cubicBezTo>
                    <a:pt x="4135387" y="0"/>
                    <a:pt x="4330776" y="195390"/>
                    <a:pt x="4330776" y="436410"/>
                  </a:cubicBezTo>
                  <a:lnTo>
                    <a:pt x="4330776" y="8961603"/>
                  </a:lnTo>
                  <a:cubicBezTo>
                    <a:pt x="4330776" y="9202610"/>
                    <a:pt x="4135387" y="9398000"/>
                    <a:pt x="3894366" y="9398000"/>
                  </a:cubicBezTo>
                  <a:close/>
                </a:path>
              </a:pathLst>
            </a:custGeom>
            <a:blipFill>
              <a:blip r:embed="rId3"/>
              <a:stretch>
                <a:fillRect l="-90776" r="-90916" t="2841" b="4693"/>
              </a:stretch>
            </a:blipFill>
          </p:spPr>
        </p:sp>
      </p:grpSp>
      <p:pic>
        <p:nvPicPr>
          <p:cNvPr name="Picture 8" id="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19200" y="8160712"/>
            <a:ext cx="1059983" cy="468320"/>
          </a:xfrm>
          <a:prstGeom prst="rect">
            <a:avLst/>
          </a:prstGeom>
        </p:spPr>
      </p:pic>
      <p:pic>
        <p:nvPicPr>
          <p:cNvPr name="Picture 9" id="9"/>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8653647" y="7391845"/>
            <a:ext cx="2560800" cy="2474373"/>
          </a:xfrm>
          <a:prstGeom prst="rect">
            <a:avLst/>
          </a:prstGeom>
        </p:spPr>
      </p:pic>
      <p:sp>
        <p:nvSpPr>
          <p:cNvPr name="TextBox 10" id="10"/>
          <p:cNvSpPr txBox="true"/>
          <p:nvPr/>
        </p:nvSpPr>
        <p:spPr>
          <a:xfrm rot="0">
            <a:off x="1219200" y="4875580"/>
            <a:ext cx="10654463" cy="1162050"/>
          </a:xfrm>
          <a:prstGeom prst="rect">
            <a:avLst/>
          </a:prstGeom>
        </p:spPr>
        <p:txBody>
          <a:bodyPr anchor="t" rtlCol="false" tIns="0" lIns="0" bIns="0" rIns="0">
            <a:spAutoFit/>
          </a:bodyPr>
          <a:lstStyle/>
          <a:p>
            <a:pPr algn="l" marL="0" indent="0" lvl="0">
              <a:lnSpc>
                <a:spcPts val="8000"/>
              </a:lnSpc>
            </a:pPr>
            <a:r>
              <a:rPr lang="en-US" sz="8000">
                <a:solidFill>
                  <a:srgbClr val="191919"/>
                </a:solidFill>
                <a:latin typeface="Telegraf Bold"/>
              </a:rPr>
              <a:t>Flights price ticket</a:t>
            </a:r>
          </a:p>
        </p:txBody>
      </p:sp>
      <p:sp>
        <p:nvSpPr>
          <p:cNvPr name="TextBox 11" id="11"/>
          <p:cNvSpPr txBox="true"/>
          <p:nvPr/>
        </p:nvSpPr>
        <p:spPr>
          <a:xfrm rot="0">
            <a:off x="2826355" y="8124206"/>
            <a:ext cx="5827292" cy="962025"/>
          </a:xfrm>
          <a:prstGeom prst="rect">
            <a:avLst/>
          </a:prstGeom>
        </p:spPr>
        <p:txBody>
          <a:bodyPr anchor="t" rtlCol="false" tIns="0" lIns="0" bIns="0" rIns="0">
            <a:spAutoFit/>
          </a:bodyPr>
          <a:lstStyle/>
          <a:p>
            <a:pPr>
              <a:lnSpc>
                <a:spcPts val="3600"/>
              </a:lnSpc>
            </a:pPr>
            <a:r>
              <a:rPr lang="en-US" sz="3000" spc="30">
                <a:solidFill>
                  <a:srgbClr val="191919"/>
                </a:solidFill>
                <a:latin typeface="Telegraf"/>
              </a:rPr>
              <a:t>Data Mining and Machine Learning final project</a:t>
            </a:r>
          </a:p>
        </p:txBody>
      </p:sp>
      <p:sp>
        <p:nvSpPr>
          <p:cNvPr name="TextBox 12" id="12"/>
          <p:cNvSpPr txBox="true"/>
          <p:nvPr/>
        </p:nvSpPr>
        <p:spPr>
          <a:xfrm rot="0">
            <a:off x="225122" y="817245"/>
            <a:ext cx="7434447" cy="394335"/>
          </a:xfrm>
          <a:prstGeom prst="rect">
            <a:avLst/>
          </a:prstGeom>
        </p:spPr>
        <p:txBody>
          <a:bodyPr anchor="t" rtlCol="false" tIns="0" lIns="0" bIns="0" rIns="0">
            <a:spAutoFit/>
          </a:bodyPr>
          <a:lstStyle/>
          <a:p>
            <a:pPr>
              <a:lnSpc>
                <a:spcPts val="2879"/>
              </a:lnSpc>
            </a:pPr>
            <a:r>
              <a:rPr lang="en-US" sz="2400" spc="72">
                <a:solidFill>
                  <a:srgbClr val="191919"/>
                </a:solidFill>
                <a:latin typeface="Telegraf Medium"/>
              </a:rPr>
              <a:t>DR. JONATHAN SCHLER</a:t>
            </a:r>
          </a:p>
        </p:txBody>
      </p:sp>
      <p:sp>
        <p:nvSpPr>
          <p:cNvPr name="TextBox 13" id="13"/>
          <p:cNvSpPr txBox="true"/>
          <p:nvPr/>
        </p:nvSpPr>
        <p:spPr>
          <a:xfrm rot="0">
            <a:off x="1219200" y="3185160"/>
            <a:ext cx="5827292" cy="449580"/>
          </a:xfrm>
          <a:prstGeom prst="rect">
            <a:avLst/>
          </a:prstGeom>
        </p:spPr>
        <p:txBody>
          <a:bodyPr anchor="t" rtlCol="false" tIns="0" lIns="0" bIns="0" rIns="0">
            <a:spAutoFit/>
          </a:bodyPr>
          <a:lstStyle/>
          <a:p>
            <a:pPr>
              <a:lnSpc>
                <a:spcPts val="3239"/>
              </a:lnSpc>
            </a:pPr>
            <a:r>
              <a:rPr lang="en-US" sz="2699" spc="26">
                <a:solidFill>
                  <a:srgbClr val="191919"/>
                </a:solidFill>
                <a:latin typeface="Telegraf"/>
              </a:rPr>
              <a:t>Ohad Edry &amp; Meital Haronyan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695604" y="3318676"/>
            <a:ext cx="19499842" cy="6968324"/>
          </a:xfrm>
          <a:prstGeom prst="rect">
            <a:avLst/>
          </a:prstGeom>
          <a:solidFill>
            <a:srgbClr val="BAA795"/>
          </a:solidFill>
        </p:spPr>
      </p:sp>
      <p:sp>
        <p:nvSpPr>
          <p:cNvPr name="AutoShape 3" id="3"/>
          <p:cNvSpPr/>
          <p:nvPr/>
        </p:nvSpPr>
        <p:spPr>
          <a:xfrm rot="0">
            <a:off x="-193763" y="161925"/>
            <a:ext cx="18675525" cy="5813791"/>
          </a:xfrm>
          <a:prstGeom prst="rect">
            <a:avLst/>
          </a:prstGeom>
          <a:solidFill>
            <a:srgbClr val="FFFFFF"/>
          </a:solidFill>
        </p:spPr>
      </p:sp>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460016" y="865655"/>
            <a:ext cx="803597" cy="355044"/>
          </a:xfrm>
          <a:prstGeom prst="rect">
            <a:avLst/>
          </a:prstGeom>
        </p:spPr>
      </p:pic>
      <p:sp>
        <p:nvSpPr>
          <p:cNvPr name="AutoShape 5" id="5"/>
          <p:cNvSpPr/>
          <p:nvPr/>
        </p:nvSpPr>
        <p:spPr>
          <a:xfrm rot="0">
            <a:off x="1380996" y="5976645"/>
            <a:ext cx="17423243" cy="9525"/>
          </a:xfrm>
          <a:prstGeom prst="rect">
            <a:avLst/>
          </a:prstGeom>
          <a:solidFill>
            <a:srgbClr val="191919"/>
          </a:solidFill>
        </p:spPr>
      </p:sp>
      <p:grpSp>
        <p:nvGrpSpPr>
          <p:cNvPr name="Group 6" id="6"/>
          <p:cNvGrpSpPr/>
          <p:nvPr/>
        </p:nvGrpSpPr>
        <p:grpSpPr>
          <a:xfrm rot="0">
            <a:off x="1232190" y="5845383"/>
            <a:ext cx="2846324" cy="3900960"/>
            <a:chOff x="0" y="0"/>
            <a:chExt cx="3795099" cy="5201280"/>
          </a:xfrm>
        </p:grpSpPr>
        <p:grpSp>
          <p:nvGrpSpPr>
            <p:cNvPr name="Group 7" id="7"/>
            <p:cNvGrpSpPr/>
            <p:nvPr/>
          </p:nvGrpSpPr>
          <p:grpSpPr>
            <a:xfrm rot="0">
              <a:off x="0" y="0"/>
              <a:ext cx="403941" cy="403941"/>
              <a:chOff x="0" y="0"/>
              <a:chExt cx="6350000" cy="6350000"/>
            </a:xfrm>
          </p:grpSpPr>
          <p:sp>
            <p:nvSpPr>
              <p:cNvPr name="Freeform 8" id="8"/>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1919"/>
              </a:solidFill>
            </p:spPr>
          </p:sp>
        </p:grpSp>
        <p:sp>
          <p:nvSpPr>
            <p:cNvPr name="TextBox 9" id="9"/>
            <p:cNvSpPr txBox="true"/>
            <p:nvPr/>
          </p:nvSpPr>
          <p:spPr>
            <a:xfrm rot="0">
              <a:off x="0" y="2645405"/>
              <a:ext cx="3795099" cy="2555875"/>
            </a:xfrm>
            <a:prstGeom prst="rect">
              <a:avLst/>
            </a:prstGeom>
          </p:spPr>
          <p:txBody>
            <a:bodyPr anchor="t" rtlCol="false" tIns="0" lIns="0" bIns="0" rIns="0">
              <a:spAutoFit/>
            </a:bodyPr>
            <a:lstStyle/>
            <a:p>
              <a:pPr>
                <a:lnSpc>
                  <a:spcPts val="3080"/>
                </a:lnSpc>
              </a:pPr>
              <a:r>
                <a:rPr lang="en-US" sz="2200">
                  <a:solidFill>
                    <a:srgbClr val="191919"/>
                  </a:solidFill>
                  <a:latin typeface="Telegraf"/>
                </a:rPr>
                <a:t>A method used to analyze statistical samples</a:t>
              </a:r>
            </a:p>
            <a:p>
              <a:pPr>
                <a:lnSpc>
                  <a:spcPts val="3080"/>
                </a:lnSpc>
              </a:pPr>
            </a:p>
            <a:p>
              <a:pPr>
                <a:lnSpc>
                  <a:spcPts val="2800"/>
                </a:lnSpc>
              </a:pPr>
            </a:p>
          </p:txBody>
        </p:sp>
        <p:sp>
          <p:nvSpPr>
            <p:cNvPr name="TextBox 10" id="10"/>
            <p:cNvSpPr txBox="true"/>
            <p:nvPr/>
          </p:nvSpPr>
          <p:spPr>
            <a:xfrm rot="0">
              <a:off x="0" y="1125297"/>
              <a:ext cx="3795099" cy="1176020"/>
            </a:xfrm>
            <a:prstGeom prst="rect">
              <a:avLst/>
            </a:prstGeom>
          </p:spPr>
          <p:txBody>
            <a:bodyPr anchor="t" rtlCol="false" tIns="0" lIns="0" bIns="0" rIns="0">
              <a:spAutoFit/>
            </a:bodyPr>
            <a:lstStyle/>
            <a:p>
              <a:pPr>
                <a:lnSpc>
                  <a:spcPts val="3360"/>
                </a:lnSpc>
              </a:pPr>
              <a:r>
                <a:rPr lang="en-US" sz="2800">
                  <a:solidFill>
                    <a:srgbClr val="191919"/>
                  </a:solidFill>
                  <a:latin typeface="Telegraf Bold"/>
                </a:rPr>
                <a:t>Linear Regression</a:t>
              </a:r>
            </a:p>
          </p:txBody>
        </p:sp>
      </p:grpSp>
      <p:grpSp>
        <p:nvGrpSpPr>
          <p:cNvPr name="Group 11" id="11"/>
          <p:cNvGrpSpPr/>
          <p:nvPr/>
        </p:nvGrpSpPr>
        <p:grpSpPr>
          <a:xfrm rot="0">
            <a:off x="5311550" y="5845383"/>
            <a:ext cx="2846324" cy="4367050"/>
            <a:chOff x="0" y="0"/>
            <a:chExt cx="3795099" cy="5822733"/>
          </a:xfrm>
        </p:grpSpPr>
        <p:grpSp>
          <p:nvGrpSpPr>
            <p:cNvPr name="Group 12" id="12"/>
            <p:cNvGrpSpPr/>
            <p:nvPr/>
          </p:nvGrpSpPr>
          <p:grpSpPr>
            <a:xfrm rot="0">
              <a:off x="0" y="0"/>
              <a:ext cx="403941" cy="403941"/>
              <a:chOff x="0" y="0"/>
              <a:chExt cx="6350000" cy="6350000"/>
            </a:xfrm>
          </p:grpSpPr>
          <p:sp>
            <p:nvSpPr>
              <p:cNvPr name="Freeform 13" id="13"/>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1919"/>
              </a:solidFill>
            </p:spPr>
          </p:sp>
        </p:grpSp>
        <p:sp>
          <p:nvSpPr>
            <p:cNvPr name="TextBox 14" id="14"/>
            <p:cNvSpPr txBox="true"/>
            <p:nvPr/>
          </p:nvSpPr>
          <p:spPr>
            <a:xfrm rot="0">
              <a:off x="0" y="2645405"/>
              <a:ext cx="3795099" cy="3177328"/>
            </a:xfrm>
            <a:prstGeom prst="rect">
              <a:avLst/>
            </a:prstGeom>
          </p:spPr>
          <p:txBody>
            <a:bodyPr anchor="t" rtlCol="false" tIns="0" lIns="0" bIns="0" rIns="0">
              <a:spAutoFit/>
            </a:bodyPr>
            <a:lstStyle/>
            <a:p>
              <a:pPr>
                <a:lnSpc>
                  <a:spcPts val="2660"/>
                </a:lnSpc>
              </a:pPr>
              <a:r>
                <a:rPr lang="en-US" sz="1900">
                  <a:solidFill>
                    <a:srgbClr val="191919"/>
                  </a:solidFill>
                  <a:latin typeface="Telegraf"/>
                </a:rPr>
                <a:t>An algorithm that is close, lacks parameters. The input depends on k observations and can be used for classification or regression</a:t>
              </a:r>
            </a:p>
            <a:p>
              <a:pPr algn="l" marL="0" indent="0" lvl="1">
                <a:lnSpc>
                  <a:spcPts val="2800"/>
                </a:lnSpc>
                <a:spcBef>
                  <a:spcPct val="0"/>
                </a:spcBef>
              </a:pPr>
            </a:p>
          </p:txBody>
        </p:sp>
        <p:sp>
          <p:nvSpPr>
            <p:cNvPr name="TextBox 15" id="15"/>
            <p:cNvSpPr txBox="true"/>
            <p:nvPr/>
          </p:nvSpPr>
          <p:spPr>
            <a:xfrm rot="0">
              <a:off x="0" y="1125297"/>
              <a:ext cx="3795099" cy="1176020"/>
            </a:xfrm>
            <a:prstGeom prst="rect">
              <a:avLst/>
            </a:prstGeom>
          </p:spPr>
          <p:txBody>
            <a:bodyPr anchor="t" rtlCol="false" tIns="0" lIns="0" bIns="0" rIns="0">
              <a:spAutoFit/>
            </a:bodyPr>
            <a:lstStyle/>
            <a:p>
              <a:pPr algn="l" marL="0" indent="0" lvl="0">
                <a:lnSpc>
                  <a:spcPts val="3360"/>
                </a:lnSpc>
                <a:spcBef>
                  <a:spcPct val="0"/>
                </a:spcBef>
              </a:pPr>
              <a:r>
                <a:rPr lang="en-US" sz="2800">
                  <a:solidFill>
                    <a:srgbClr val="191919"/>
                  </a:solidFill>
                  <a:latin typeface="Telegraf Bold"/>
                </a:rPr>
                <a:t>K-Nearest Neighbors</a:t>
              </a:r>
            </a:p>
          </p:txBody>
        </p:sp>
      </p:grpSp>
      <p:grpSp>
        <p:nvGrpSpPr>
          <p:cNvPr name="Group 16" id="16"/>
          <p:cNvGrpSpPr/>
          <p:nvPr/>
        </p:nvGrpSpPr>
        <p:grpSpPr>
          <a:xfrm rot="0">
            <a:off x="10092617" y="5845383"/>
            <a:ext cx="2846324" cy="3690140"/>
            <a:chOff x="0" y="0"/>
            <a:chExt cx="3795099" cy="4920186"/>
          </a:xfrm>
        </p:grpSpPr>
        <p:grpSp>
          <p:nvGrpSpPr>
            <p:cNvPr name="Group 17" id="17"/>
            <p:cNvGrpSpPr/>
            <p:nvPr/>
          </p:nvGrpSpPr>
          <p:grpSpPr>
            <a:xfrm rot="0">
              <a:off x="0" y="0"/>
              <a:ext cx="403941" cy="403941"/>
              <a:chOff x="0" y="0"/>
              <a:chExt cx="6350000" cy="6350000"/>
            </a:xfrm>
          </p:grpSpPr>
          <p:sp>
            <p:nvSpPr>
              <p:cNvPr name="Freeform 18" id="18"/>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1919"/>
              </a:solidFill>
            </p:spPr>
          </p:sp>
        </p:grpSp>
        <p:sp>
          <p:nvSpPr>
            <p:cNvPr name="TextBox 19" id="19"/>
            <p:cNvSpPr txBox="true"/>
            <p:nvPr/>
          </p:nvSpPr>
          <p:spPr>
            <a:xfrm rot="0">
              <a:off x="0" y="2066920"/>
              <a:ext cx="3795099" cy="2853267"/>
            </a:xfrm>
            <a:prstGeom prst="rect">
              <a:avLst/>
            </a:prstGeom>
          </p:spPr>
          <p:txBody>
            <a:bodyPr anchor="t" rtlCol="false" tIns="0" lIns="0" bIns="0" rIns="0">
              <a:spAutoFit/>
            </a:bodyPr>
            <a:lstStyle/>
            <a:p>
              <a:pPr>
                <a:lnSpc>
                  <a:spcPts val="2800"/>
                </a:lnSpc>
              </a:pPr>
              <a:r>
                <a:rPr lang="en-US" sz="2000">
                  <a:solidFill>
                    <a:srgbClr val="191919"/>
                  </a:solidFill>
                  <a:latin typeface="Telegraf"/>
                </a:rPr>
                <a:t>Create a model that predicts the value of the variable. A tree can be seen as a permanent approximation</a:t>
              </a:r>
            </a:p>
            <a:p>
              <a:pPr algn="l" marL="0" indent="0" lvl="1">
                <a:lnSpc>
                  <a:spcPts val="2800"/>
                </a:lnSpc>
                <a:spcBef>
                  <a:spcPct val="0"/>
                </a:spcBef>
              </a:pPr>
            </a:p>
          </p:txBody>
        </p:sp>
        <p:sp>
          <p:nvSpPr>
            <p:cNvPr name="TextBox 20" id="20"/>
            <p:cNvSpPr txBox="true"/>
            <p:nvPr/>
          </p:nvSpPr>
          <p:spPr>
            <a:xfrm rot="0">
              <a:off x="0" y="1125297"/>
              <a:ext cx="3795099" cy="607060"/>
            </a:xfrm>
            <a:prstGeom prst="rect">
              <a:avLst/>
            </a:prstGeom>
          </p:spPr>
          <p:txBody>
            <a:bodyPr anchor="t" rtlCol="false" tIns="0" lIns="0" bIns="0" rIns="0">
              <a:spAutoFit/>
            </a:bodyPr>
            <a:lstStyle/>
            <a:p>
              <a:pPr algn="l" marL="0" indent="0" lvl="0">
                <a:lnSpc>
                  <a:spcPts val="3360"/>
                </a:lnSpc>
                <a:spcBef>
                  <a:spcPct val="0"/>
                </a:spcBef>
              </a:pPr>
              <a:r>
                <a:rPr lang="en-US" sz="2800">
                  <a:solidFill>
                    <a:srgbClr val="191919"/>
                  </a:solidFill>
                  <a:latin typeface="Telegraf Bold"/>
                </a:rPr>
                <a:t>Decision Tree</a:t>
              </a:r>
            </a:p>
          </p:txBody>
        </p:sp>
      </p:grpSp>
      <p:grpSp>
        <p:nvGrpSpPr>
          <p:cNvPr name="Group 21" id="21"/>
          <p:cNvGrpSpPr/>
          <p:nvPr/>
        </p:nvGrpSpPr>
        <p:grpSpPr>
          <a:xfrm rot="0">
            <a:off x="14808192" y="5845383"/>
            <a:ext cx="2846324" cy="2978940"/>
            <a:chOff x="0" y="0"/>
            <a:chExt cx="3795099" cy="3971919"/>
          </a:xfrm>
        </p:grpSpPr>
        <p:grpSp>
          <p:nvGrpSpPr>
            <p:cNvPr name="Group 22" id="22"/>
            <p:cNvGrpSpPr/>
            <p:nvPr/>
          </p:nvGrpSpPr>
          <p:grpSpPr>
            <a:xfrm rot="0">
              <a:off x="0" y="0"/>
              <a:ext cx="403941" cy="403941"/>
              <a:chOff x="0" y="0"/>
              <a:chExt cx="6350000" cy="6350000"/>
            </a:xfrm>
          </p:grpSpPr>
          <p:sp>
            <p:nvSpPr>
              <p:cNvPr name="Freeform 23" id="23"/>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91919"/>
              </a:solidFill>
            </p:spPr>
          </p:sp>
        </p:grpSp>
        <p:sp>
          <p:nvSpPr>
            <p:cNvPr name="TextBox 24" id="24"/>
            <p:cNvSpPr txBox="true"/>
            <p:nvPr/>
          </p:nvSpPr>
          <p:spPr>
            <a:xfrm rot="0">
              <a:off x="0" y="2066920"/>
              <a:ext cx="3795099" cy="1905000"/>
            </a:xfrm>
            <a:prstGeom prst="rect">
              <a:avLst/>
            </a:prstGeom>
          </p:spPr>
          <p:txBody>
            <a:bodyPr anchor="t" rtlCol="false" tIns="0" lIns="0" bIns="0" rIns="0">
              <a:spAutoFit/>
            </a:bodyPr>
            <a:lstStyle/>
            <a:p>
              <a:pPr>
                <a:lnSpc>
                  <a:spcPts val="2800"/>
                </a:lnSpc>
              </a:pPr>
              <a:r>
                <a:rPr lang="en-US" sz="2000">
                  <a:solidFill>
                    <a:srgbClr val="191919"/>
                  </a:solidFill>
                  <a:latin typeface="Telegraf"/>
                </a:rPr>
                <a:t>Construction of a large number of deciduous trees</a:t>
              </a:r>
            </a:p>
            <a:p>
              <a:pPr algn="l" marL="0" indent="0" lvl="1">
                <a:lnSpc>
                  <a:spcPts val="2800"/>
                </a:lnSpc>
                <a:spcBef>
                  <a:spcPct val="0"/>
                </a:spcBef>
              </a:pPr>
            </a:p>
          </p:txBody>
        </p:sp>
        <p:sp>
          <p:nvSpPr>
            <p:cNvPr name="TextBox 25" id="25"/>
            <p:cNvSpPr txBox="true"/>
            <p:nvPr/>
          </p:nvSpPr>
          <p:spPr>
            <a:xfrm rot="0">
              <a:off x="0" y="1125297"/>
              <a:ext cx="3795099" cy="607060"/>
            </a:xfrm>
            <a:prstGeom prst="rect">
              <a:avLst/>
            </a:prstGeom>
          </p:spPr>
          <p:txBody>
            <a:bodyPr anchor="t" rtlCol="false" tIns="0" lIns="0" bIns="0" rIns="0">
              <a:spAutoFit/>
            </a:bodyPr>
            <a:lstStyle/>
            <a:p>
              <a:pPr algn="l" marL="0" indent="0" lvl="0">
                <a:lnSpc>
                  <a:spcPts val="3360"/>
                </a:lnSpc>
                <a:spcBef>
                  <a:spcPct val="0"/>
                </a:spcBef>
              </a:pPr>
              <a:r>
                <a:rPr lang="en-US" sz="2800">
                  <a:solidFill>
                    <a:srgbClr val="191919"/>
                  </a:solidFill>
                  <a:latin typeface="Telegraf Bold"/>
                </a:rPr>
                <a:t>Random Forest</a:t>
              </a:r>
            </a:p>
          </p:txBody>
        </p:sp>
      </p:grpSp>
      <p:grpSp>
        <p:nvGrpSpPr>
          <p:cNvPr name="Group 26" id="26"/>
          <p:cNvGrpSpPr/>
          <p:nvPr/>
        </p:nvGrpSpPr>
        <p:grpSpPr>
          <a:xfrm rot="0">
            <a:off x="9054317" y="4287640"/>
            <a:ext cx="4792527" cy="5519434"/>
            <a:chOff x="0" y="0"/>
            <a:chExt cx="1724483" cy="1986045"/>
          </a:xfrm>
        </p:grpSpPr>
        <p:sp>
          <p:nvSpPr>
            <p:cNvPr name="Freeform 27" id="27"/>
            <p:cNvSpPr/>
            <p:nvPr/>
          </p:nvSpPr>
          <p:spPr>
            <a:xfrm>
              <a:off x="0" y="0"/>
              <a:ext cx="1724483" cy="1986045"/>
            </a:xfrm>
            <a:custGeom>
              <a:avLst/>
              <a:gdLst/>
              <a:ahLst/>
              <a:cxnLst/>
              <a:rect r="r" b="b" t="t" l="l"/>
              <a:pathLst>
                <a:path h="1986045" w="1724483">
                  <a:moveTo>
                    <a:pt x="1600023" y="59690"/>
                  </a:moveTo>
                  <a:cubicBezTo>
                    <a:pt x="1635583" y="59690"/>
                    <a:pt x="1664793" y="88900"/>
                    <a:pt x="1664793" y="124460"/>
                  </a:cubicBezTo>
                  <a:lnTo>
                    <a:pt x="1664793" y="1861585"/>
                  </a:lnTo>
                  <a:cubicBezTo>
                    <a:pt x="1664793" y="1897145"/>
                    <a:pt x="1635583" y="1926355"/>
                    <a:pt x="1600023" y="1926355"/>
                  </a:cubicBezTo>
                  <a:lnTo>
                    <a:pt x="124460" y="1926355"/>
                  </a:lnTo>
                  <a:cubicBezTo>
                    <a:pt x="88900" y="1926355"/>
                    <a:pt x="59690" y="1897145"/>
                    <a:pt x="59690" y="1861585"/>
                  </a:cubicBezTo>
                  <a:lnTo>
                    <a:pt x="59690" y="124460"/>
                  </a:lnTo>
                  <a:cubicBezTo>
                    <a:pt x="59690" y="88900"/>
                    <a:pt x="88900" y="59690"/>
                    <a:pt x="124460" y="59690"/>
                  </a:cubicBezTo>
                  <a:lnTo>
                    <a:pt x="1600023" y="59690"/>
                  </a:lnTo>
                  <a:moveTo>
                    <a:pt x="1600023" y="0"/>
                  </a:moveTo>
                  <a:lnTo>
                    <a:pt x="124460" y="0"/>
                  </a:lnTo>
                  <a:cubicBezTo>
                    <a:pt x="55880" y="0"/>
                    <a:pt x="0" y="55880"/>
                    <a:pt x="0" y="124460"/>
                  </a:cubicBezTo>
                  <a:lnTo>
                    <a:pt x="0" y="1861585"/>
                  </a:lnTo>
                  <a:cubicBezTo>
                    <a:pt x="0" y="1930165"/>
                    <a:pt x="55880" y="1986045"/>
                    <a:pt x="124460" y="1986045"/>
                  </a:cubicBezTo>
                  <a:lnTo>
                    <a:pt x="1600023" y="1986045"/>
                  </a:lnTo>
                  <a:cubicBezTo>
                    <a:pt x="1668603" y="1986045"/>
                    <a:pt x="1724483" y="1930165"/>
                    <a:pt x="1724483" y="1861585"/>
                  </a:cubicBezTo>
                  <a:lnTo>
                    <a:pt x="1724483" y="124460"/>
                  </a:lnTo>
                  <a:cubicBezTo>
                    <a:pt x="1724483" y="55880"/>
                    <a:pt x="1668603" y="0"/>
                    <a:pt x="1600023" y="0"/>
                  </a:cubicBezTo>
                  <a:close/>
                </a:path>
              </a:pathLst>
            </a:custGeom>
            <a:solidFill>
              <a:srgbClr val="000000">
                <a:alpha val="61961"/>
              </a:srgbClr>
            </a:solidFill>
          </p:spPr>
        </p:sp>
      </p:grpSp>
      <p:grpSp>
        <p:nvGrpSpPr>
          <p:cNvPr name="Group 28" id="28"/>
          <p:cNvGrpSpPr/>
          <p:nvPr/>
        </p:nvGrpSpPr>
        <p:grpSpPr>
          <a:xfrm rot="0">
            <a:off x="1232190" y="1216889"/>
            <a:ext cx="8158719" cy="2734863"/>
            <a:chOff x="0" y="0"/>
            <a:chExt cx="10878291" cy="3646484"/>
          </a:xfrm>
        </p:grpSpPr>
        <p:sp>
          <p:nvSpPr>
            <p:cNvPr name="TextBox 29" id="29"/>
            <p:cNvSpPr txBox="true"/>
            <p:nvPr/>
          </p:nvSpPr>
          <p:spPr>
            <a:xfrm rot="0">
              <a:off x="0" y="57150"/>
              <a:ext cx="10878291" cy="2625042"/>
            </a:xfrm>
            <a:prstGeom prst="rect">
              <a:avLst/>
            </a:prstGeom>
          </p:spPr>
          <p:txBody>
            <a:bodyPr anchor="t" rtlCol="false" tIns="0" lIns="0" bIns="0" rIns="0">
              <a:spAutoFit/>
            </a:bodyPr>
            <a:lstStyle/>
            <a:p>
              <a:pPr algn="l" marL="0" indent="0" lvl="0">
                <a:lnSpc>
                  <a:spcPts val="7200"/>
                </a:lnSpc>
              </a:pPr>
              <a:r>
                <a:rPr lang="en-US" sz="7200">
                  <a:solidFill>
                    <a:srgbClr val="191919"/>
                  </a:solidFill>
                  <a:latin typeface="Telegraf Bold Bold"/>
                </a:rPr>
                <a:t>Methods and Algorithms</a:t>
              </a:r>
            </a:p>
          </p:txBody>
        </p:sp>
        <p:sp>
          <p:nvSpPr>
            <p:cNvPr name="TextBox 30" id="30"/>
            <p:cNvSpPr txBox="true"/>
            <p:nvPr/>
          </p:nvSpPr>
          <p:spPr>
            <a:xfrm rot="0">
              <a:off x="0" y="2907979"/>
              <a:ext cx="10878291" cy="738505"/>
            </a:xfrm>
            <a:prstGeom prst="rect">
              <a:avLst/>
            </a:prstGeom>
          </p:spPr>
          <p:txBody>
            <a:bodyPr anchor="t" rtlCol="false" tIns="0" lIns="0" bIns="0" rIns="0">
              <a:spAutoFit/>
            </a:bodyPr>
            <a:lstStyle/>
            <a:p>
              <a:pPr algn="l" marL="0" indent="0" lvl="0">
                <a:lnSpc>
                  <a:spcPts val="4079"/>
                </a:lnSpc>
                <a:spcBef>
                  <a:spcPct val="0"/>
                </a:spcBef>
              </a:pPr>
              <a:r>
                <a:rPr lang="en-US" sz="3400">
                  <a:solidFill>
                    <a:srgbClr val="191919"/>
                  </a:solidFill>
                  <a:latin typeface="Telegraf"/>
                </a:rPr>
                <a:t>Advanced data analysis</a:t>
              </a:r>
            </a:p>
          </p:txBody>
        </p:sp>
      </p:grpSp>
      <p:sp>
        <p:nvSpPr>
          <p:cNvPr name="TextBox 31" id="31"/>
          <p:cNvSpPr txBox="true"/>
          <p:nvPr/>
        </p:nvSpPr>
        <p:spPr>
          <a:xfrm rot="0">
            <a:off x="919748" y="5105400"/>
            <a:ext cx="1208246" cy="434340"/>
          </a:xfrm>
          <a:prstGeom prst="rect">
            <a:avLst/>
          </a:prstGeom>
        </p:spPr>
        <p:txBody>
          <a:bodyPr anchor="t" rtlCol="false" tIns="0" lIns="0" bIns="0" rIns="0">
            <a:spAutoFit/>
          </a:bodyPr>
          <a:lstStyle/>
          <a:p>
            <a:pPr algn="ctr">
              <a:lnSpc>
                <a:spcPts val="3120"/>
              </a:lnSpc>
              <a:spcBef>
                <a:spcPct val="0"/>
              </a:spcBef>
            </a:pPr>
            <a:r>
              <a:rPr lang="en-US" sz="2600">
                <a:solidFill>
                  <a:srgbClr val="000000"/>
                </a:solidFill>
                <a:latin typeface="Telegraf Bold"/>
              </a:rPr>
              <a:t>47.17 %</a:t>
            </a:r>
          </a:p>
        </p:txBody>
      </p:sp>
      <p:sp>
        <p:nvSpPr>
          <p:cNvPr name="TextBox 32" id="32"/>
          <p:cNvSpPr txBox="true"/>
          <p:nvPr/>
        </p:nvSpPr>
        <p:spPr>
          <a:xfrm rot="0">
            <a:off x="5000107" y="5105400"/>
            <a:ext cx="1269365" cy="434340"/>
          </a:xfrm>
          <a:prstGeom prst="rect">
            <a:avLst/>
          </a:prstGeom>
        </p:spPr>
        <p:txBody>
          <a:bodyPr anchor="t" rtlCol="false" tIns="0" lIns="0" bIns="0" rIns="0">
            <a:spAutoFit/>
          </a:bodyPr>
          <a:lstStyle/>
          <a:p>
            <a:pPr algn="ctr">
              <a:lnSpc>
                <a:spcPts val="3120"/>
              </a:lnSpc>
              <a:spcBef>
                <a:spcPct val="0"/>
              </a:spcBef>
            </a:pPr>
            <a:r>
              <a:rPr lang="en-US" sz="2600">
                <a:solidFill>
                  <a:srgbClr val="000000"/>
                </a:solidFill>
                <a:latin typeface="Telegraf Bold"/>
              </a:rPr>
              <a:t>76.38 %</a:t>
            </a:r>
          </a:p>
        </p:txBody>
      </p:sp>
      <p:sp>
        <p:nvSpPr>
          <p:cNvPr name="TextBox 33" id="33"/>
          <p:cNvSpPr txBox="true"/>
          <p:nvPr/>
        </p:nvSpPr>
        <p:spPr>
          <a:xfrm rot="0">
            <a:off x="9746335" y="5105400"/>
            <a:ext cx="1301909" cy="434340"/>
          </a:xfrm>
          <a:prstGeom prst="rect">
            <a:avLst/>
          </a:prstGeom>
        </p:spPr>
        <p:txBody>
          <a:bodyPr anchor="t" rtlCol="false" tIns="0" lIns="0" bIns="0" rIns="0">
            <a:spAutoFit/>
          </a:bodyPr>
          <a:lstStyle/>
          <a:p>
            <a:pPr algn="ctr">
              <a:lnSpc>
                <a:spcPts val="3120"/>
              </a:lnSpc>
              <a:spcBef>
                <a:spcPct val="0"/>
              </a:spcBef>
            </a:pPr>
            <a:r>
              <a:rPr lang="en-US" sz="2600">
                <a:solidFill>
                  <a:srgbClr val="000000"/>
                </a:solidFill>
                <a:latin typeface="Telegraf Bold"/>
              </a:rPr>
              <a:t>83.45 %</a:t>
            </a:r>
          </a:p>
        </p:txBody>
      </p:sp>
      <p:sp>
        <p:nvSpPr>
          <p:cNvPr name="TextBox 34" id="34"/>
          <p:cNvSpPr txBox="true"/>
          <p:nvPr/>
        </p:nvSpPr>
        <p:spPr>
          <a:xfrm rot="0">
            <a:off x="14525107" y="5105400"/>
            <a:ext cx="1269365" cy="434340"/>
          </a:xfrm>
          <a:prstGeom prst="rect">
            <a:avLst/>
          </a:prstGeom>
        </p:spPr>
        <p:txBody>
          <a:bodyPr anchor="t" rtlCol="false" tIns="0" lIns="0" bIns="0" rIns="0">
            <a:spAutoFit/>
          </a:bodyPr>
          <a:lstStyle/>
          <a:p>
            <a:pPr algn="ctr">
              <a:lnSpc>
                <a:spcPts val="3120"/>
              </a:lnSpc>
              <a:spcBef>
                <a:spcPct val="0"/>
              </a:spcBef>
            </a:pPr>
            <a:r>
              <a:rPr lang="en-US" sz="2600">
                <a:solidFill>
                  <a:srgbClr val="000000"/>
                </a:solidFill>
                <a:latin typeface="Telegraf Bold"/>
              </a:rPr>
              <a:t>76.38 %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3257403" y="-1198429"/>
            <a:ext cx="10707950" cy="11992640"/>
            <a:chOff x="0" y="0"/>
            <a:chExt cx="2563335" cy="2870872"/>
          </a:xfrm>
        </p:grpSpPr>
        <p:sp>
          <p:nvSpPr>
            <p:cNvPr name="Freeform 3" id="3"/>
            <p:cNvSpPr/>
            <p:nvPr/>
          </p:nvSpPr>
          <p:spPr>
            <a:xfrm>
              <a:off x="0" y="0"/>
              <a:ext cx="2563336" cy="2870872"/>
            </a:xfrm>
            <a:custGeom>
              <a:avLst/>
              <a:gdLst/>
              <a:ahLst/>
              <a:cxnLst/>
              <a:rect r="r" b="b" t="t" l="l"/>
              <a:pathLst>
                <a:path h="2870872" w="2563336">
                  <a:moveTo>
                    <a:pt x="2438875" y="2870872"/>
                  </a:moveTo>
                  <a:lnTo>
                    <a:pt x="124460" y="2870872"/>
                  </a:lnTo>
                  <a:cubicBezTo>
                    <a:pt x="55880" y="2870872"/>
                    <a:pt x="0" y="2814992"/>
                    <a:pt x="0" y="2746412"/>
                  </a:cubicBezTo>
                  <a:lnTo>
                    <a:pt x="0" y="124460"/>
                  </a:lnTo>
                  <a:cubicBezTo>
                    <a:pt x="0" y="55880"/>
                    <a:pt x="55880" y="0"/>
                    <a:pt x="124460" y="0"/>
                  </a:cubicBezTo>
                  <a:lnTo>
                    <a:pt x="2438876" y="0"/>
                  </a:lnTo>
                  <a:cubicBezTo>
                    <a:pt x="2507455" y="0"/>
                    <a:pt x="2563336" y="55880"/>
                    <a:pt x="2563336" y="124460"/>
                  </a:cubicBezTo>
                  <a:lnTo>
                    <a:pt x="2563336" y="2746412"/>
                  </a:lnTo>
                  <a:cubicBezTo>
                    <a:pt x="2563336" y="2814992"/>
                    <a:pt x="2507455" y="2870872"/>
                    <a:pt x="2438876" y="2870872"/>
                  </a:cubicBezTo>
                  <a:close/>
                </a:path>
              </a:pathLst>
            </a:custGeom>
            <a:solidFill>
              <a:srgbClr val="D9D9D9"/>
            </a:solidFill>
          </p:spPr>
        </p:sp>
      </p:grpSp>
      <p:pic>
        <p:nvPicPr>
          <p:cNvPr name="Picture 4" id="4"/>
          <p:cNvPicPr>
            <a:picLocks noChangeAspect="true"/>
          </p:cNvPicPr>
          <p:nvPr/>
        </p:nvPicPr>
        <p:blipFill>
          <a:blip r:embed="rId2">
            <a:alphaModFix amt="15000"/>
          </a:blip>
          <a:srcRect l="0" t="17443" r="0" b="17443"/>
          <a:stretch>
            <a:fillRect/>
          </a:stretch>
        </p:blipFill>
        <p:spPr>
          <a:xfrm flipH="false" flipV="false" rot="0">
            <a:off x="7450548" y="0"/>
            <a:ext cx="10837452" cy="10584998"/>
          </a:xfrm>
          <a:prstGeom prst="rect">
            <a:avLst/>
          </a:prstGeom>
        </p:spPr>
      </p:pic>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6455703" y="865655"/>
            <a:ext cx="803597" cy="355044"/>
          </a:xfrm>
          <a:prstGeom prst="rect">
            <a:avLst/>
          </a:prstGeom>
        </p:spPr>
      </p:pic>
      <p:pic>
        <p:nvPicPr>
          <p:cNvPr name="Picture 6" id="6"/>
          <p:cNvPicPr>
            <a:picLocks noChangeAspect="true"/>
          </p:cNvPicPr>
          <p:nvPr/>
        </p:nvPicPr>
        <p:blipFill>
          <a:blip r:embed="rId5">
            <a:alphaModFix amt="83000"/>
          </a:blip>
          <a:srcRect l="0" t="0" r="0" b="0"/>
          <a:stretch>
            <a:fillRect/>
          </a:stretch>
        </p:blipFill>
        <p:spPr>
          <a:xfrm flipH="false" flipV="false" rot="0">
            <a:off x="7972506" y="395318"/>
            <a:ext cx="4197856" cy="5335443"/>
          </a:xfrm>
          <a:prstGeom prst="rect">
            <a:avLst/>
          </a:prstGeom>
        </p:spPr>
      </p:pic>
      <p:sp>
        <p:nvSpPr>
          <p:cNvPr name="TextBox 7" id="7"/>
          <p:cNvSpPr txBox="true"/>
          <p:nvPr/>
        </p:nvSpPr>
        <p:spPr>
          <a:xfrm rot="0">
            <a:off x="275162" y="687741"/>
            <a:ext cx="6846442" cy="2178010"/>
          </a:xfrm>
          <a:prstGeom prst="rect">
            <a:avLst/>
          </a:prstGeom>
        </p:spPr>
        <p:txBody>
          <a:bodyPr anchor="t" rtlCol="false" tIns="0" lIns="0" bIns="0" rIns="0">
            <a:spAutoFit/>
          </a:bodyPr>
          <a:lstStyle/>
          <a:p>
            <a:pPr algn="l" marL="0" indent="0" lvl="0">
              <a:lnSpc>
                <a:spcPts val="8000"/>
              </a:lnSpc>
            </a:pPr>
            <a:r>
              <a:rPr lang="en-US" sz="8000">
                <a:solidFill>
                  <a:srgbClr val="191919"/>
                </a:solidFill>
                <a:latin typeface="Telegraf Bold Bold"/>
              </a:rPr>
              <a:t>performance appraisal</a:t>
            </a:r>
          </a:p>
        </p:txBody>
      </p:sp>
      <p:sp>
        <p:nvSpPr>
          <p:cNvPr name="TextBox 8" id="8"/>
          <p:cNvSpPr txBox="true"/>
          <p:nvPr/>
        </p:nvSpPr>
        <p:spPr>
          <a:xfrm rot="0">
            <a:off x="275162" y="6554629"/>
            <a:ext cx="6291843" cy="1602105"/>
          </a:xfrm>
          <a:prstGeom prst="rect">
            <a:avLst/>
          </a:prstGeom>
        </p:spPr>
        <p:txBody>
          <a:bodyPr anchor="t" rtlCol="false" tIns="0" lIns="0" bIns="0" rIns="0">
            <a:spAutoFit/>
          </a:bodyPr>
          <a:lstStyle/>
          <a:p>
            <a:pPr>
              <a:lnSpc>
                <a:spcPts val="4079"/>
              </a:lnSpc>
            </a:pPr>
            <a:r>
              <a:rPr lang="en-US" sz="3400">
                <a:solidFill>
                  <a:srgbClr val="191919"/>
                </a:solidFill>
                <a:latin typeface="Telegraf"/>
              </a:rPr>
              <a:t>We made some predictions for test data with our finalized model Decision Tree</a:t>
            </a:r>
          </a:p>
        </p:txBody>
      </p:sp>
      <p:sp>
        <p:nvSpPr>
          <p:cNvPr name="TextBox 9" id="9"/>
          <p:cNvSpPr txBox="true"/>
          <p:nvPr/>
        </p:nvSpPr>
        <p:spPr>
          <a:xfrm rot="0">
            <a:off x="11894891" y="6298657"/>
            <a:ext cx="5991053" cy="2476500"/>
          </a:xfrm>
          <a:prstGeom prst="rect">
            <a:avLst/>
          </a:prstGeom>
        </p:spPr>
        <p:txBody>
          <a:bodyPr anchor="t" rtlCol="false" tIns="0" lIns="0" bIns="0" rIns="0">
            <a:spAutoFit/>
          </a:bodyPr>
          <a:lstStyle/>
          <a:p>
            <a:pPr>
              <a:lnSpc>
                <a:spcPts val="3839"/>
              </a:lnSpc>
            </a:pPr>
            <a:r>
              <a:rPr lang="en-US" sz="3200">
                <a:solidFill>
                  <a:srgbClr val="FFFFFF"/>
                </a:solidFill>
                <a:latin typeface="Telegraf"/>
              </a:rPr>
              <a:t>We can see that there is much difference between predicted and original values</a:t>
            </a:r>
          </a:p>
          <a:p>
            <a:pPr>
              <a:lnSpc>
                <a:spcPts val="3840"/>
              </a:lnSpc>
            </a:pPr>
            <a:r>
              <a:rPr lang="en-US" sz="3200">
                <a:solidFill>
                  <a:srgbClr val="FFFFFF"/>
                </a:solidFill>
                <a:latin typeface="Telegraf"/>
              </a:rPr>
              <a:t>That's mean our performing better</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4110" t="0" r="4110" b="0"/>
          <a:stretch>
            <a:fillRect/>
          </a:stretch>
        </p:blipFill>
        <p:spPr>
          <a:xfrm flipH="false" flipV="false" rot="0">
            <a:off x="0" y="0"/>
            <a:ext cx="14162097"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6455703" y="865655"/>
            <a:ext cx="803597" cy="355044"/>
          </a:xfrm>
          <a:prstGeom prst="rect">
            <a:avLst/>
          </a:prstGeom>
        </p:spPr>
      </p:pic>
      <p:sp>
        <p:nvSpPr>
          <p:cNvPr name="AutoShape 4" id="4"/>
          <p:cNvSpPr/>
          <p:nvPr/>
        </p:nvSpPr>
        <p:spPr>
          <a:xfrm rot="0">
            <a:off x="802105" y="3572223"/>
            <a:ext cx="17671042" cy="6104592"/>
          </a:xfrm>
          <a:prstGeom prst="rect">
            <a:avLst/>
          </a:prstGeom>
          <a:solidFill>
            <a:srgbClr val="BAA795">
              <a:alpha val="52941"/>
            </a:srgbClr>
          </a:solidFill>
        </p:spPr>
      </p:sp>
      <p:sp>
        <p:nvSpPr>
          <p:cNvPr name="TextBox 5" id="5"/>
          <p:cNvSpPr txBox="true"/>
          <p:nvPr/>
        </p:nvSpPr>
        <p:spPr>
          <a:xfrm rot="0">
            <a:off x="1312828" y="3748952"/>
            <a:ext cx="16649597" cy="5895975"/>
          </a:xfrm>
          <a:prstGeom prst="rect">
            <a:avLst/>
          </a:prstGeom>
        </p:spPr>
        <p:txBody>
          <a:bodyPr anchor="t" rtlCol="false" tIns="0" lIns="0" bIns="0" rIns="0">
            <a:spAutoFit/>
          </a:bodyPr>
          <a:lstStyle/>
          <a:p>
            <a:pPr>
              <a:lnSpc>
                <a:spcPts val="4200"/>
              </a:lnSpc>
            </a:pPr>
            <a:r>
              <a:rPr lang="en-US" sz="3000" spc="60">
                <a:solidFill>
                  <a:srgbClr val="191919"/>
                </a:solidFill>
                <a:latin typeface="Telegraf"/>
              </a:rPr>
              <a:t>Our project was to </a:t>
            </a:r>
            <a:r>
              <a:rPr lang="en-US" sz="3000" spc="60">
                <a:solidFill>
                  <a:srgbClr val="191919"/>
                </a:solidFill>
                <a:latin typeface="Telegraf Bold"/>
              </a:rPr>
              <a:t>predict the fare of different airlines</a:t>
            </a:r>
            <a:r>
              <a:rPr lang="en-US" sz="3000" spc="60">
                <a:solidFill>
                  <a:srgbClr val="191919"/>
                </a:solidFill>
                <a:latin typeface="Telegraf"/>
              </a:rPr>
              <a:t>. first we </a:t>
            </a:r>
            <a:r>
              <a:rPr lang="en-US" sz="3000" spc="60">
                <a:solidFill>
                  <a:srgbClr val="191919"/>
                </a:solidFill>
                <a:latin typeface="Telegraf Bold"/>
              </a:rPr>
              <a:t>read the data</a:t>
            </a:r>
            <a:r>
              <a:rPr lang="en-US" sz="3000" spc="60">
                <a:solidFill>
                  <a:srgbClr val="191919"/>
                </a:solidFill>
                <a:latin typeface="Telegraf"/>
              </a:rPr>
              <a:t>. Dataset was having more then 10,000 records. That </a:t>
            </a:r>
            <a:r>
              <a:rPr lang="en-US" sz="3000" spc="60">
                <a:solidFill>
                  <a:srgbClr val="191919"/>
                </a:solidFill>
                <a:latin typeface="Telegraf Bold"/>
              </a:rPr>
              <a:t>wasn't clean</a:t>
            </a:r>
            <a:r>
              <a:rPr lang="en-US" sz="3000" spc="60">
                <a:solidFill>
                  <a:srgbClr val="191919"/>
                </a:solidFill>
                <a:latin typeface="Telegraf"/>
              </a:rPr>
              <a:t>. There were some </a:t>
            </a:r>
            <a:r>
              <a:rPr lang="en-US" sz="3000" spc="60">
                <a:solidFill>
                  <a:srgbClr val="191919"/>
                </a:solidFill>
                <a:latin typeface="Telegraf Bold"/>
              </a:rPr>
              <a:t>missing</a:t>
            </a:r>
            <a:r>
              <a:rPr lang="en-US" sz="3000" spc="60">
                <a:solidFill>
                  <a:srgbClr val="191919"/>
                </a:solidFill>
                <a:latin typeface="Telegraf"/>
              </a:rPr>
              <a:t> </a:t>
            </a:r>
            <a:r>
              <a:rPr lang="en-US" sz="3000" spc="60">
                <a:solidFill>
                  <a:srgbClr val="191919"/>
                </a:solidFill>
                <a:latin typeface="Telegraf Bold"/>
              </a:rPr>
              <a:t>values </a:t>
            </a:r>
            <a:r>
              <a:rPr lang="en-US" sz="3000" spc="60">
                <a:solidFill>
                  <a:srgbClr val="191919"/>
                </a:solidFill>
                <a:latin typeface="Telegraf"/>
              </a:rPr>
              <a:t>that have been dropped. Then we Performed </a:t>
            </a:r>
            <a:r>
              <a:rPr lang="en-US" sz="3000" spc="60">
                <a:solidFill>
                  <a:srgbClr val="191919"/>
                </a:solidFill>
                <a:latin typeface="Telegraf Bold"/>
              </a:rPr>
              <a:t>Visualization </a:t>
            </a:r>
            <a:r>
              <a:rPr lang="en-US" sz="3000" spc="60">
                <a:solidFill>
                  <a:srgbClr val="191919"/>
                </a:solidFill>
                <a:latin typeface="Telegraf"/>
              </a:rPr>
              <a:t>to get </a:t>
            </a:r>
            <a:r>
              <a:rPr lang="en-US" sz="3000" spc="60">
                <a:solidFill>
                  <a:srgbClr val="191919"/>
                </a:solidFill>
                <a:latin typeface="Telegraf Bold"/>
              </a:rPr>
              <a:t>interesting</a:t>
            </a:r>
            <a:r>
              <a:rPr lang="en-US" sz="3000" spc="60">
                <a:solidFill>
                  <a:srgbClr val="191919"/>
                </a:solidFill>
                <a:latin typeface="Telegraf"/>
              </a:rPr>
              <a:t> </a:t>
            </a:r>
            <a:r>
              <a:rPr lang="en-US" sz="3000" spc="60">
                <a:solidFill>
                  <a:srgbClr val="191919"/>
                </a:solidFill>
                <a:latin typeface="Telegraf Bold"/>
              </a:rPr>
              <a:t>insights </a:t>
            </a:r>
            <a:r>
              <a:rPr lang="en-US" sz="3000" spc="60">
                <a:solidFill>
                  <a:srgbClr val="191919"/>
                </a:solidFill>
                <a:latin typeface="Telegraf"/>
              </a:rPr>
              <a:t>from data. we wrote these insights under every graph.</a:t>
            </a:r>
          </a:p>
          <a:p>
            <a:pPr>
              <a:lnSpc>
                <a:spcPts val="4200"/>
              </a:lnSpc>
            </a:pPr>
            <a:r>
              <a:rPr lang="en-US" sz="3000" spc="60">
                <a:solidFill>
                  <a:srgbClr val="191919"/>
                </a:solidFill>
                <a:latin typeface="Arimo"/>
              </a:rPr>
              <a:t>After that we performed </a:t>
            </a:r>
            <a:r>
              <a:rPr lang="en-US" sz="3000" spc="60">
                <a:solidFill>
                  <a:srgbClr val="191919"/>
                </a:solidFill>
                <a:latin typeface="Arimo Bold"/>
              </a:rPr>
              <a:t>Feature Engineering</a:t>
            </a:r>
            <a:r>
              <a:rPr lang="en-US" sz="3000" spc="60">
                <a:solidFill>
                  <a:srgbClr val="191919"/>
                </a:solidFill>
                <a:latin typeface="Arimo"/>
              </a:rPr>
              <a:t> to encode them to integer values and select the best one of them.</a:t>
            </a:r>
          </a:p>
          <a:p>
            <a:pPr>
              <a:lnSpc>
                <a:spcPts val="4200"/>
              </a:lnSpc>
            </a:pPr>
            <a:r>
              <a:rPr lang="en-US" sz="3000" spc="60">
                <a:solidFill>
                  <a:srgbClr val="191919"/>
                </a:solidFill>
                <a:latin typeface="Arimo"/>
              </a:rPr>
              <a:t>Then that, it was time to </a:t>
            </a:r>
            <a:r>
              <a:rPr lang="en-US" sz="3000" spc="60">
                <a:solidFill>
                  <a:srgbClr val="191919"/>
                </a:solidFill>
                <a:latin typeface="Arimo Bold"/>
              </a:rPr>
              <a:t>built the model</a:t>
            </a:r>
            <a:r>
              <a:rPr lang="en-US" sz="3000" spc="60">
                <a:solidFill>
                  <a:srgbClr val="191919"/>
                </a:solidFill>
                <a:latin typeface="Arimo"/>
              </a:rPr>
              <a:t>. We prepared and fit </a:t>
            </a:r>
            <a:r>
              <a:rPr lang="en-US" sz="3000" spc="60">
                <a:solidFill>
                  <a:srgbClr val="191919"/>
                </a:solidFill>
                <a:latin typeface="Arimo Bold"/>
              </a:rPr>
              <a:t>4 models</a:t>
            </a:r>
            <a:r>
              <a:rPr lang="en-US" sz="3000" spc="60">
                <a:solidFill>
                  <a:srgbClr val="191919"/>
                </a:solidFill>
                <a:latin typeface="Arimo"/>
              </a:rPr>
              <a:t> to find best one. And we can see that </a:t>
            </a:r>
            <a:r>
              <a:rPr lang="en-US" sz="3000" spc="60">
                <a:solidFill>
                  <a:srgbClr val="191919"/>
                </a:solidFill>
                <a:latin typeface="Arimo Bold"/>
              </a:rPr>
              <a:t>Decision Tree</a:t>
            </a:r>
            <a:r>
              <a:rPr lang="en-US" sz="3000" spc="60">
                <a:solidFill>
                  <a:srgbClr val="191919"/>
                </a:solidFill>
                <a:latin typeface="Arimo"/>
              </a:rPr>
              <a:t> was performing much better than other models. It was giving accuracy around </a:t>
            </a:r>
            <a:r>
              <a:rPr lang="en-US" sz="3000" spc="60">
                <a:solidFill>
                  <a:srgbClr val="191919"/>
                </a:solidFill>
                <a:latin typeface="Arimo Bold"/>
              </a:rPr>
              <a:t>85%</a:t>
            </a:r>
            <a:r>
              <a:rPr lang="en-US" sz="3000" spc="60">
                <a:solidFill>
                  <a:srgbClr val="191919"/>
                </a:solidFill>
                <a:latin typeface="Arimo"/>
              </a:rPr>
              <a:t> that is an ideal accuracy in case of regression.</a:t>
            </a:r>
          </a:p>
          <a:p>
            <a:pPr>
              <a:lnSpc>
                <a:spcPts val="4200"/>
              </a:lnSpc>
            </a:pPr>
            <a:r>
              <a:rPr lang="en-US" sz="3000" spc="60">
                <a:solidFill>
                  <a:srgbClr val="191919"/>
                </a:solidFill>
                <a:latin typeface="Arimo"/>
              </a:rPr>
              <a:t>In end to test model we also made some </a:t>
            </a:r>
            <a:r>
              <a:rPr lang="en-US" sz="3000" spc="60">
                <a:solidFill>
                  <a:srgbClr val="191919"/>
                </a:solidFill>
                <a:latin typeface="Arimo Bold"/>
              </a:rPr>
              <a:t>predictions </a:t>
            </a:r>
            <a:r>
              <a:rPr lang="en-US" sz="3000" spc="60">
                <a:solidFill>
                  <a:srgbClr val="191919"/>
                </a:solidFill>
                <a:latin typeface="Arimo"/>
              </a:rPr>
              <a:t>and results are very close to original values.</a:t>
            </a:r>
          </a:p>
        </p:txBody>
      </p:sp>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4080586" y="1968958"/>
            <a:ext cx="725945" cy="665147"/>
          </a:xfrm>
          <a:prstGeom prst="rect">
            <a:avLst/>
          </a:prstGeom>
        </p:spPr>
      </p:pic>
      <p:grpSp>
        <p:nvGrpSpPr>
          <p:cNvPr name="Group 7" id="7"/>
          <p:cNvGrpSpPr>
            <a:grpSpLocks noChangeAspect="true"/>
          </p:cNvGrpSpPr>
          <p:nvPr/>
        </p:nvGrpSpPr>
        <p:grpSpPr>
          <a:xfrm rot="0">
            <a:off x="3916461" y="1764909"/>
            <a:ext cx="1054195" cy="1054195"/>
            <a:chOff x="-2540" y="-2540"/>
            <a:chExt cx="6355080" cy="6355080"/>
          </a:xfrm>
        </p:grpSpPr>
        <p:sp>
          <p:nvSpPr>
            <p:cNvPr name="Freeform 8" id="8"/>
            <p:cNvSpPr/>
            <p:nvPr/>
          </p:nvSpPr>
          <p:spPr>
            <a:xfrm>
              <a:off x="-2540" y="-254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8037"/>
            </a:solidFill>
          </p:spPr>
        </p:sp>
      </p:grpSp>
      <p:sp>
        <p:nvSpPr>
          <p:cNvPr name="TextBox 9" id="9"/>
          <p:cNvSpPr txBox="true"/>
          <p:nvPr/>
        </p:nvSpPr>
        <p:spPr>
          <a:xfrm rot="0">
            <a:off x="275162" y="687741"/>
            <a:ext cx="6846442" cy="1162030"/>
          </a:xfrm>
          <a:prstGeom prst="rect">
            <a:avLst/>
          </a:prstGeom>
        </p:spPr>
        <p:txBody>
          <a:bodyPr anchor="t" rtlCol="false" tIns="0" lIns="0" bIns="0" rIns="0">
            <a:spAutoFit/>
          </a:bodyPr>
          <a:lstStyle/>
          <a:p>
            <a:pPr algn="l" marL="0" indent="0" lvl="0">
              <a:lnSpc>
                <a:spcPts val="8000"/>
              </a:lnSpc>
            </a:pPr>
            <a:r>
              <a:rPr lang="en-US" sz="8000">
                <a:solidFill>
                  <a:srgbClr val="191919"/>
                </a:solidFill>
                <a:latin typeface="Telegraf Bold Bold"/>
              </a:rPr>
              <a:t>Conclusions</a:t>
            </a:r>
          </a:p>
        </p:txBody>
      </p:sp>
      <p:sp>
        <p:nvSpPr>
          <p:cNvPr name="TextBox 10" id="10"/>
          <p:cNvSpPr txBox="true"/>
          <p:nvPr/>
        </p:nvSpPr>
        <p:spPr>
          <a:xfrm rot="0">
            <a:off x="275162" y="1884337"/>
            <a:ext cx="4168397" cy="882015"/>
          </a:xfrm>
          <a:prstGeom prst="rect">
            <a:avLst/>
          </a:prstGeom>
        </p:spPr>
        <p:txBody>
          <a:bodyPr anchor="t" rtlCol="false" tIns="0" lIns="0" bIns="0" rIns="0">
            <a:spAutoFit/>
          </a:bodyPr>
          <a:lstStyle/>
          <a:p>
            <a:pPr algn="l" marL="0" indent="0" lvl="0">
              <a:lnSpc>
                <a:spcPts val="6100"/>
              </a:lnSpc>
            </a:pPr>
            <a:r>
              <a:rPr lang="en-US" sz="6100">
                <a:solidFill>
                  <a:srgbClr val="191919"/>
                </a:solidFill>
                <a:latin typeface="Telegraf Bold"/>
              </a:rPr>
              <a:t>Success!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AutoShape 2" id="2"/>
          <p:cNvSpPr/>
          <p:nvPr/>
        </p:nvSpPr>
        <p:spPr>
          <a:xfrm rot="0">
            <a:off x="-361950" y="0"/>
            <a:ext cx="19011900" cy="3695700"/>
          </a:xfrm>
          <a:prstGeom prst="rect">
            <a:avLst/>
          </a:prstGeom>
          <a:solidFill>
            <a:srgbClr val="BAA795"/>
          </a:solidFill>
        </p:spPr>
      </p:sp>
      <p:grpSp>
        <p:nvGrpSpPr>
          <p:cNvPr name="Group 3" id="3"/>
          <p:cNvGrpSpPr/>
          <p:nvPr/>
        </p:nvGrpSpPr>
        <p:grpSpPr>
          <a:xfrm rot="0">
            <a:off x="0" y="1409077"/>
            <a:ext cx="18288000" cy="10287000"/>
            <a:chOff x="0" y="0"/>
            <a:chExt cx="4377895" cy="2462566"/>
          </a:xfrm>
        </p:grpSpPr>
        <p:sp>
          <p:nvSpPr>
            <p:cNvPr name="Freeform 4" id="4"/>
            <p:cNvSpPr/>
            <p:nvPr/>
          </p:nvSpPr>
          <p:spPr>
            <a:xfrm>
              <a:off x="0" y="0"/>
              <a:ext cx="4377895" cy="2462566"/>
            </a:xfrm>
            <a:custGeom>
              <a:avLst/>
              <a:gdLst/>
              <a:ahLst/>
              <a:cxnLst/>
              <a:rect r="r" b="b" t="t" l="l"/>
              <a:pathLst>
                <a:path h="2462566" w="4377895">
                  <a:moveTo>
                    <a:pt x="4253435" y="2462566"/>
                  </a:moveTo>
                  <a:lnTo>
                    <a:pt x="124460" y="2462566"/>
                  </a:lnTo>
                  <a:cubicBezTo>
                    <a:pt x="55880" y="2462566"/>
                    <a:pt x="0" y="2406686"/>
                    <a:pt x="0" y="2338106"/>
                  </a:cubicBezTo>
                  <a:lnTo>
                    <a:pt x="0" y="124460"/>
                  </a:lnTo>
                  <a:cubicBezTo>
                    <a:pt x="0" y="55880"/>
                    <a:pt x="55880" y="0"/>
                    <a:pt x="124460" y="0"/>
                  </a:cubicBezTo>
                  <a:lnTo>
                    <a:pt x="4253435" y="0"/>
                  </a:lnTo>
                  <a:cubicBezTo>
                    <a:pt x="4322015" y="0"/>
                    <a:pt x="4377895" y="55880"/>
                    <a:pt x="4377895" y="124460"/>
                  </a:cubicBezTo>
                  <a:lnTo>
                    <a:pt x="4377895" y="2338106"/>
                  </a:lnTo>
                  <a:cubicBezTo>
                    <a:pt x="4377895" y="2406686"/>
                    <a:pt x="4322015" y="2462566"/>
                    <a:pt x="4253435" y="2462566"/>
                  </a:cubicBezTo>
                  <a:close/>
                </a:path>
              </a:pathLst>
            </a:custGeom>
            <a:solidFill>
              <a:srgbClr val="D9D9D9"/>
            </a:solidFill>
          </p:spPr>
        </p:sp>
      </p:grpSp>
      <p:pic>
        <p:nvPicPr>
          <p:cNvPr name="Picture 5" id="5"/>
          <p:cNvPicPr>
            <a:picLocks noChangeAspect="true"/>
          </p:cNvPicPr>
          <p:nvPr/>
        </p:nvPicPr>
        <p:blipFill>
          <a:blip r:embed="rId2"/>
          <a:srcRect l="0" t="10545" r="0" b="17310"/>
          <a:stretch>
            <a:fillRect/>
          </a:stretch>
        </p:blipFill>
        <p:spPr>
          <a:xfrm flipH="false" flipV="false" rot="0">
            <a:off x="-835560" y="3695700"/>
            <a:ext cx="19485510" cy="9371769"/>
          </a:xfrm>
          <a:prstGeom prst="rect">
            <a:avLst/>
          </a:prstGeom>
        </p:spPr>
      </p:pic>
      <p:sp>
        <p:nvSpPr>
          <p:cNvPr name="TextBox 6" id="6"/>
          <p:cNvSpPr txBox="true"/>
          <p:nvPr/>
        </p:nvSpPr>
        <p:spPr>
          <a:xfrm rot="0">
            <a:off x="469590" y="1682730"/>
            <a:ext cx="17348820" cy="1852295"/>
          </a:xfrm>
          <a:prstGeom prst="rect">
            <a:avLst/>
          </a:prstGeom>
        </p:spPr>
        <p:txBody>
          <a:bodyPr anchor="t" rtlCol="false" tIns="0" lIns="0" bIns="0" rIns="0">
            <a:spAutoFit/>
          </a:bodyPr>
          <a:lstStyle/>
          <a:p>
            <a:pPr algn="ctr" marL="0" indent="0" lvl="0">
              <a:lnSpc>
                <a:spcPts val="6800"/>
              </a:lnSpc>
            </a:pPr>
            <a:r>
              <a:rPr lang="en-US" sz="6800">
                <a:solidFill>
                  <a:srgbClr val="191919"/>
                </a:solidFill>
                <a:latin typeface="Telegraf Bold"/>
              </a:rPr>
              <a:t>Is it possible to predict the price of airline tickets?</a:t>
            </a:r>
          </a:p>
        </p:txBody>
      </p:sp>
      <p:pic>
        <p:nvPicPr>
          <p:cNvPr name="Picture 7" id="7"/>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7736666" y="3088172"/>
            <a:ext cx="297716" cy="446854"/>
          </a:xfrm>
          <a:prstGeom prst="rect">
            <a:avLst/>
          </a:prstGeom>
        </p:spPr>
      </p:pic>
      <p:sp>
        <p:nvSpPr>
          <p:cNvPr name="TextBox 8" id="8"/>
          <p:cNvSpPr txBox="true"/>
          <p:nvPr/>
        </p:nvSpPr>
        <p:spPr>
          <a:xfrm rot="0">
            <a:off x="2642608" y="4387268"/>
            <a:ext cx="13002784" cy="565785"/>
          </a:xfrm>
          <a:prstGeom prst="rect">
            <a:avLst/>
          </a:prstGeom>
        </p:spPr>
        <p:txBody>
          <a:bodyPr anchor="t" rtlCol="false" tIns="0" lIns="0" bIns="0" rIns="0">
            <a:spAutoFit/>
          </a:bodyPr>
          <a:lstStyle/>
          <a:p>
            <a:pPr algn="ctr" marL="0" indent="0" lvl="0">
              <a:lnSpc>
                <a:spcPts val="4079"/>
              </a:lnSpc>
              <a:spcBef>
                <a:spcPct val="0"/>
              </a:spcBef>
            </a:pPr>
          </a:p>
        </p:txBody>
      </p:sp>
      <p:sp>
        <p:nvSpPr>
          <p:cNvPr name="TextBox 9" id="9"/>
          <p:cNvSpPr txBox="true"/>
          <p:nvPr/>
        </p:nvSpPr>
        <p:spPr>
          <a:xfrm rot="0">
            <a:off x="469590" y="363643"/>
            <a:ext cx="5827292" cy="464820"/>
          </a:xfrm>
          <a:prstGeom prst="rect">
            <a:avLst/>
          </a:prstGeom>
        </p:spPr>
        <p:txBody>
          <a:bodyPr anchor="t" rtlCol="false" tIns="0" lIns="0" bIns="0" rIns="0">
            <a:spAutoFit/>
          </a:bodyPr>
          <a:lstStyle/>
          <a:p>
            <a:pPr>
              <a:lnSpc>
                <a:spcPts val="3359"/>
              </a:lnSpc>
            </a:pPr>
            <a:r>
              <a:rPr lang="en-US" sz="2799" spc="27">
                <a:solidFill>
                  <a:srgbClr val="191919"/>
                </a:solidFill>
                <a:latin typeface="Telegraf Bold Italics"/>
              </a:rPr>
              <a:t>Research question:</a:t>
            </a:r>
          </a:p>
        </p:txBody>
      </p:sp>
      <p:pic>
        <p:nvPicPr>
          <p:cNvPr name="Picture 10" id="10"/>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71874" y="3088172"/>
            <a:ext cx="297716" cy="446854"/>
          </a:xfrm>
          <a:prstGeom prst="rect">
            <a:avLst/>
          </a:prstGeom>
        </p:spPr>
      </p:pic>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3897" r="0" b="20495"/>
          <a:stretch>
            <a:fillRect/>
          </a:stretch>
        </p:blipFill>
        <p:spPr>
          <a:xfrm flipH="false" flipV="false" rot="0">
            <a:off x="-154646" y="-691459"/>
            <a:ext cx="18597292" cy="6851198"/>
          </a:xfrm>
          <a:prstGeom prst="rect">
            <a:avLst/>
          </a:prstGeom>
        </p:spPr>
      </p:pic>
      <p:sp>
        <p:nvSpPr>
          <p:cNvPr name="AutoShape 3" id="3"/>
          <p:cNvSpPr/>
          <p:nvPr/>
        </p:nvSpPr>
        <p:spPr>
          <a:xfrm rot="0">
            <a:off x="448876" y="5894487"/>
            <a:ext cx="2004615" cy="1902248"/>
          </a:xfrm>
          <a:prstGeom prst="rect">
            <a:avLst/>
          </a:prstGeom>
          <a:solidFill>
            <a:srgbClr val="BAA795"/>
          </a:solidFill>
        </p:spPr>
      </p:sp>
      <p:grpSp>
        <p:nvGrpSpPr>
          <p:cNvPr name="Group 4" id="4"/>
          <p:cNvGrpSpPr/>
          <p:nvPr/>
        </p:nvGrpSpPr>
        <p:grpSpPr>
          <a:xfrm rot="0">
            <a:off x="2453492" y="6876563"/>
            <a:ext cx="520912" cy="326845"/>
            <a:chOff x="0" y="0"/>
            <a:chExt cx="684136" cy="429260"/>
          </a:xfrm>
        </p:grpSpPr>
        <p:sp>
          <p:nvSpPr>
            <p:cNvPr name="Freeform 5" id="5"/>
            <p:cNvSpPr/>
            <p:nvPr/>
          </p:nvSpPr>
          <p:spPr>
            <a:xfrm>
              <a:off x="0" y="-5080"/>
              <a:ext cx="684136" cy="434340"/>
            </a:xfrm>
            <a:custGeom>
              <a:avLst/>
              <a:gdLst/>
              <a:ahLst/>
              <a:cxnLst/>
              <a:rect r="r" b="b" t="t" l="l"/>
              <a:pathLst>
                <a:path h="434340" w="684136">
                  <a:moveTo>
                    <a:pt x="666356" y="187960"/>
                  </a:moveTo>
                  <a:lnTo>
                    <a:pt x="404736" y="11430"/>
                  </a:lnTo>
                  <a:cubicBezTo>
                    <a:pt x="386956" y="0"/>
                    <a:pt x="364096" y="3810"/>
                    <a:pt x="351396" y="21590"/>
                  </a:cubicBezTo>
                  <a:cubicBezTo>
                    <a:pt x="339966" y="39370"/>
                    <a:pt x="343776" y="62230"/>
                    <a:pt x="361556" y="74930"/>
                  </a:cubicBezTo>
                  <a:lnTo>
                    <a:pt x="520306" y="181610"/>
                  </a:lnTo>
                  <a:lnTo>
                    <a:pt x="0" y="181610"/>
                  </a:lnTo>
                  <a:lnTo>
                    <a:pt x="0" y="257810"/>
                  </a:lnTo>
                  <a:lnTo>
                    <a:pt x="520306" y="257810"/>
                  </a:lnTo>
                  <a:lnTo>
                    <a:pt x="361556" y="364490"/>
                  </a:lnTo>
                  <a:cubicBezTo>
                    <a:pt x="343776" y="375920"/>
                    <a:pt x="339966" y="400050"/>
                    <a:pt x="351396" y="417830"/>
                  </a:cubicBezTo>
                  <a:cubicBezTo>
                    <a:pt x="359016" y="429260"/>
                    <a:pt x="370446" y="434340"/>
                    <a:pt x="383146" y="434340"/>
                  </a:cubicBezTo>
                  <a:cubicBezTo>
                    <a:pt x="390766" y="434340"/>
                    <a:pt x="398386" y="431800"/>
                    <a:pt x="404736" y="427990"/>
                  </a:cubicBezTo>
                  <a:lnTo>
                    <a:pt x="667626" y="251460"/>
                  </a:lnTo>
                  <a:cubicBezTo>
                    <a:pt x="677786" y="243840"/>
                    <a:pt x="684136" y="232410"/>
                    <a:pt x="684136" y="219710"/>
                  </a:cubicBezTo>
                  <a:cubicBezTo>
                    <a:pt x="684136" y="207010"/>
                    <a:pt x="677786" y="195580"/>
                    <a:pt x="666356" y="187960"/>
                  </a:cubicBezTo>
                  <a:close/>
                </a:path>
              </a:pathLst>
            </a:custGeom>
            <a:solidFill>
              <a:srgbClr val="000000">
                <a:alpha val="66667"/>
              </a:srgbClr>
            </a:solidFill>
          </p:spPr>
        </p:sp>
      </p:grpSp>
      <p:grpSp>
        <p:nvGrpSpPr>
          <p:cNvPr name="Group 6" id="6"/>
          <p:cNvGrpSpPr/>
          <p:nvPr/>
        </p:nvGrpSpPr>
        <p:grpSpPr>
          <a:xfrm rot="0">
            <a:off x="4988544" y="6884400"/>
            <a:ext cx="520912" cy="326845"/>
            <a:chOff x="0" y="0"/>
            <a:chExt cx="684136" cy="429260"/>
          </a:xfrm>
        </p:grpSpPr>
        <p:sp>
          <p:nvSpPr>
            <p:cNvPr name="Freeform 7" id="7"/>
            <p:cNvSpPr/>
            <p:nvPr/>
          </p:nvSpPr>
          <p:spPr>
            <a:xfrm>
              <a:off x="0" y="-5080"/>
              <a:ext cx="684136" cy="434340"/>
            </a:xfrm>
            <a:custGeom>
              <a:avLst/>
              <a:gdLst/>
              <a:ahLst/>
              <a:cxnLst/>
              <a:rect r="r" b="b" t="t" l="l"/>
              <a:pathLst>
                <a:path h="434340" w="684136">
                  <a:moveTo>
                    <a:pt x="666356" y="187960"/>
                  </a:moveTo>
                  <a:lnTo>
                    <a:pt x="404736" y="11430"/>
                  </a:lnTo>
                  <a:cubicBezTo>
                    <a:pt x="386956" y="0"/>
                    <a:pt x="364096" y="3810"/>
                    <a:pt x="351396" y="21590"/>
                  </a:cubicBezTo>
                  <a:cubicBezTo>
                    <a:pt x="339966" y="39370"/>
                    <a:pt x="343776" y="62230"/>
                    <a:pt x="361556" y="74930"/>
                  </a:cubicBezTo>
                  <a:lnTo>
                    <a:pt x="520306" y="181610"/>
                  </a:lnTo>
                  <a:lnTo>
                    <a:pt x="0" y="181610"/>
                  </a:lnTo>
                  <a:lnTo>
                    <a:pt x="0" y="257810"/>
                  </a:lnTo>
                  <a:lnTo>
                    <a:pt x="520306" y="257810"/>
                  </a:lnTo>
                  <a:lnTo>
                    <a:pt x="361556" y="364490"/>
                  </a:lnTo>
                  <a:cubicBezTo>
                    <a:pt x="343776" y="375920"/>
                    <a:pt x="339966" y="400050"/>
                    <a:pt x="351396" y="417830"/>
                  </a:cubicBezTo>
                  <a:cubicBezTo>
                    <a:pt x="359016" y="429260"/>
                    <a:pt x="370446" y="434340"/>
                    <a:pt x="383146" y="434340"/>
                  </a:cubicBezTo>
                  <a:cubicBezTo>
                    <a:pt x="390766" y="434340"/>
                    <a:pt x="398386" y="431800"/>
                    <a:pt x="404736" y="427990"/>
                  </a:cubicBezTo>
                  <a:lnTo>
                    <a:pt x="667626" y="251460"/>
                  </a:lnTo>
                  <a:cubicBezTo>
                    <a:pt x="677786" y="243840"/>
                    <a:pt x="684136" y="232410"/>
                    <a:pt x="684136" y="219710"/>
                  </a:cubicBezTo>
                  <a:cubicBezTo>
                    <a:pt x="684136" y="207010"/>
                    <a:pt x="677786" y="195580"/>
                    <a:pt x="666356" y="187960"/>
                  </a:cubicBezTo>
                  <a:close/>
                </a:path>
              </a:pathLst>
            </a:custGeom>
            <a:solidFill>
              <a:srgbClr val="000000">
                <a:alpha val="66667"/>
              </a:srgbClr>
            </a:solidFill>
          </p:spPr>
        </p:sp>
      </p:grpSp>
      <p:grpSp>
        <p:nvGrpSpPr>
          <p:cNvPr name="Group 8" id="8"/>
          <p:cNvGrpSpPr/>
          <p:nvPr/>
        </p:nvGrpSpPr>
        <p:grpSpPr>
          <a:xfrm rot="0">
            <a:off x="7533121" y="6884400"/>
            <a:ext cx="520912" cy="326845"/>
            <a:chOff x="0" y="0"/>
            <a:chExt cx="684136" cy="429260"/>
          </a:xfrm>
        </p:grpSpPr>
        <p:sp>
          <p:nvSpPr>
            <p:cNvPr name="Freeform 9" id="9"/>
            <p:cNvSpPr/>
            <p:nvPr/>
          </p:nvSpPr>
          <p:spPr>
            <a:xfrm>
              <a:off x="0" y="-5080"/>
              <a:ext cx="684136" cy="434340"/>
            </a:xfrm>
            <a:custGeom>
              <a:avLst/>
              <a:gdLst/>
              <a:ahLst/>
              <a:cxnLst/>
              <a:rect r="r" b="b" t="t" l="l"/>
              <a:pathLst>
                <a:path h="434340" w="684136">
                  <a:moveTo>
                    <a:pt x="666356" y="187960"/>
                  </a:moveTo>
                  <a:lnTo>
                    <a:pt x="404736" y="11430"/>
                  </a:lnTo>
                  <a:cubicBezTo>
                    <a:pt x="386956" y="0"/>
                    <a:pt x="364096" y="3810"/>
                    <a:pt x="351396" y="21590"/>
                  </a:cubicBezTo>
                  <a:cubicBezTo>
                    <a:pt x="339966" y="39370"/>
                    <a:pt x="343776" y="62230"/>
                    <a:pt x="361556" y="74930"/>
                  </a:cubicBezTo>
                  <a:lnTo>
                    <a:pt x="520306" y="181610"/>
                  </a:lnTo>
                  <a:lnTo>
                    <a:pt x="0" y="181610"/>
                  </a:lnTo>
                  <a:lnTo>
                    <a:pt x="0" y="257810"/>
                  </a:lnTo>
                  <a:lnTo>
                    <a:pt x="520306" y="257810"/>
                  </a:lnTo>
                  <a:lnTo>
                    <a:pt x="361556" y="364490"/>
                  </a:lnTo>
                  <a:cubicBezTo>
                    <a:pt x="343776" y="375920"/>
                    <a:pt x="339966" y="400050"/>
                    <a:pt x="351396" y="417830"/>
                  </a:cubicBezTo>
                  <a:cubicBezTo>
                    <a:pt x="359016" y="429260"/>
                    <a:pt x="370446" y="434340"/>
                    <a:pt x="383146" y="434340"/>
                  </a:cubicBezTo>
                  <a:cubicBezTo>
                    <a:pt x="390766" y="434340"/>
                    <a:pt x="398386" y="431800"/>
                    <a:pt x="404736" y="427990"/>
                  </a:cubicBezTo>
                  <a:lnTo>
                    <a:pt x="667626" y="251460"/>
                  </a:lnTo>
                  <a:cubicBezTo>
                    <a:pt x="677786" y="243840"/>
                    <a:pt x="684136" y="232410"/>
                    <a:pt x="684136" y="219710"/>
                  </a:cubicBezTo>
                  <a:cubicBezTo>
                    <a:pt x="684136" y="207010"/>
                    <a:pt x="677786" y="195580"/>
                    <a:pt x="666356" y="187960"/>
                  </a:cubicBezTo>
                  <a:close/>
                </a:path>
              </a:pathLst>
            </a:custGeom>
            <a:solidFill>
              <a:srgbClr val="000000">
                <a:alpha val="66667"/>
              </a:srgbClr>
            </a:solidFill>
          </p:spPr>
        </p:sp>
      </p:grpSp>
      <p:grpSp>
        <p:nvGrpSpPr>
          <p:cNvPr name="Group 10" id="10"/>
          <p:cNvGrpSpPr/>
          <p:nvPr/>
        </p:nvGrpSpPr>
        <p:grpSpPr>
          <a:xfrm rot="0">
            <a:off x="10077419" y="6876563"/>
            <a:ext cx="520912" cy="326845"/>
            <a:chOff x="0" y="0"/>
            <a:chExt cx="684136" cy="429260"/>
          </a:xfrm>
        </p:grpSpPr>
        <p:sp>
          <p:nvSpPr>
            <p:cNvPr name="Freeform 11" id="11"/>
            <p:cNvSpPr/>
            <p:nvPr/>
          </p:nvSpPr>
          <p:spPr>
            <a:xfrm>
              <a:off x="0" y="-5080"/>
              <a:ext cx="684136" cy="434340"/>
            </a:xfrm>
            <a:custGeom>
              <a:avLst/>
              <a:gdLst/>
              <a:ahLst/>
              <a:cxnLst/>
              <a:rect r="r" b="b" t="t" l="l"/>
              <a:pathLst>
                <a:path h="434340" w="684136">
                  <a:moveTo>
                    <a:pt x="666356" y="187960"/>
                  </a:moveTo>
                  <a:lnTo>
                    <a:pt x="404736" y="11430"/>
                  </a:lnTo>
                  <a:cubicBezTo>
                    <a:pt x="386956" y="0"/>
                    <a:pt x="364096" y="3810"/>
                    <a:pt x="351396" y="21590"/>
                  </a:cubicBezTo>
                  <a:cubicBezTo>
                    <a:pt x="339966" y="39370"/>
                    <a:pt x="343776" y="62230"/>
                    <a:pt x="361556" y="74930"/>
                  </a:cubicBezTo>
                  <a:lnTo>
                    <a:pt x="520306" y="181610"/>
                  </a:lnTo>
                  <a:lnTo>
                    <a:pt x="0" y="181610"/>
                  </a:lnTo>
                  <a:lnTo>
                    <a:pt x="0" y="257810"/>
                  </a:lnTo>
                  <a:lnTo>
                    <a:pt x="520306" y="257810"/>
                  </a:lnTo>
                  <a:lnTo>
                    <a:pt x="361556" y="364490"/>
                  </a:lnTo>
                  <a:cubicBezTo>
                    <a:pt x="343776" y="375920"/>
                    <a:pt x="339966" y="400050"/>
                    <a:pt x="351396" y="417830"/>
                  </a:cubicBezTo>
                  <a:cubicBezTo>
                    <a:pt x="359016" y="429260"/>
                    <a:pt x="370446" y="434340"/>
                    <a:pt x="383146" y="434340"/>
                  </a:cubicBezTo>
                  <a:cubicBezTo>
                    <a:pt x="390766" y="434340"/>
                    <a:pt x="398386" y="431800"/>
                    <a:pt x="404736" y="427990"/>
                  </a:cubicBezTo>
                  <a:lnTo>
                    <a:pt x="667626" y="251460"/>
                  </a:lnTo>
                  <a:cubicBezTo>
                    <a:pt x="677786" y="243840"/>
                    <a:pt x="684136" y="232410"/>
                    <a:pt x="684136" y="219710"/>
                  </a:cubicBezTo>
                  <a:cubicBezTo>
                    <a:pt x="684136" y="207010"/>
                    <a:pt x="677786" y="195580"/>
                    <a:pt x="666356" y="187960"/>
                  </a:cubicBezTo>
                  <a:close/>
                </a:path>
              </a:pathLst>
            </a:custGeom>
            <a:solidFill>
              <a:srgbClr val="000000">
                <a:alpha val="66667"/>
              </a:srgbClr>
            </a:solidFill>
          </p:spPr>
        </p:sp>
      </p:grpSp>
      <p:grpSp>
        <p:nvGrpSpPr>
          <p:cNvPr name="Group 12" id="12"/>
          <p:cNvGrpSpPr/>
          <p:nvPr/>
        </p:nvGrpSpPr>
        <p:grpSpPr>
          <a:xfrm rot="0">
            <a:off x="12622017" y="6876563"/>
            <a:ext cx="520912" cy="326845"/>
            <a:chOff x="0" y="0"/>
            <a:chExt cx="684136" cy="429260"/>
          </a:xfrm>
        </p:grpSpPr>
        <p:sp>
          <p:nvSpPr>
            <p:cNvPr name="Freeform 13" id="13"/>
            <p:cNvSpPr/>
            <p:nvPr/>
          </p:nvSpPr>
          <p:spPr>
            <a:xfrm>
              <a:off x="0" y="-5080"/>
              <a:ext cx="684136" cy="434340"/>
            </a:xfrm>
            <a:custGeom>
              <a:avLst/>
              <a:gdLst/>
              <a:ahLst/>
              <a:cxnLst/>
              <a:rect r="r" b="b" t="t" l="l"/>
              <a:pathLst>
                <a:path h="434340" w="684136">
                  <a:moveTo>
                    <a:pt x="666356" y="187960"/>
                  </a:moveTo>
                  <a:lnTo>
                    <a:pt x="404736" y="11430"/>
                  </a:lnTo>
                  <a:cubicBezTo>
                    <a:pt x="386956" y="0"/>
                    <a:pt x="364096" y="3810"/>
                    <a:pt x="351396" y="21590"/>
                  </a:cubicBezTo>
                  <a:cubicBezTo>
                    <a:pt x="339966" y="39370"/>
                    <a:pt x="343776" y="62230"/>
                    <a:pt x="361556" y="74930"/>
                  </a:cubicBezTo>
                  <a:lnTo>
                    <a:pt x="520306" y="181610"/>
                  </a:lnTo>
                  <a:lnTo>
                    <a:pt x="0" y="181610"/>
                  </a:lnTo>
                  <a:lnTo>
                    <a:pt x="0" y="257810"/>
                  </a:lnTo>
                  <a:lnTo>
                    <a:pt x="520306" y="257810"/>
                  </a:lnTo>
                  <a:lnTo>
                    <a:pt x="361556" y="364490"/>
                  </a:lnTo>
                  <a:cubicBezTo>
                    <a:pt x="343776" y="375920"/>
                    <a:pt x="339966" y="400050"/>
                    <a:pt x="351396" y="417830"/>
                  </a:cubicBezTo>
                  <a:cubicBezTo>
                    <a:pt x="359016" y="429260"/>
                    <a:pt x="370446" y="434340"/>
                    <a:pt x="383146" y="434340"/>
                  </a:cubicBezTo>
                  <a:cubicBezTo>
                    <a:pt x="390766" y="434340"/>
                    <a:pt x="398386" y="431800"/>
                    <a:pt x="404736" y="427990"/>
                  </a:cubicBezTo>
                  <a:lnTo>
                    <a:pt x="667626" y="251460"/>
                  </a:lnTo>
                  <a:cubicBezTo>
                    <a:pt x="677786" y="243840"/>
                    <a:pt x="684136" y="232410"/>
                    <a:pt x="684136" y="219710"/>
                  </a:cubicBezTo>
                  <a:cubicBezTo>
                    <a:pt x="684136" y="207010"/>
                    <a:pt x="677786" y="195580"/>
                    <a:pt x="666356" y="187960"/>
                  </a:cubicBezTo>
                  <a:close/>
                </a:path>
              </a:pathLst>
            </a:custGeom>
            <a:solidFill>
              <a:srgbClr val="000000">
                <a:alpha val="66667"/>
              </a:srgbClr>
            </a:solidFill>
          </p:spPr>
        </p:sp>
      </p:grpSp>
      <p:grpSp>
        <p:nvGrpSpPr>
          <p:cNvPr name="Group 14" id="14"/>
          <p:cNvGrpSpPr/>
          <p:nvPr/>
        </p:nvGrpSpPr>
        <p:grpSpPr>
          <a:xfrm rot="0">
            <a:off x="15168844" y="6876563"/>
            <a:ext cx="520912" cy="326845"/>
            <a:chOff x="0" y="0"/>
            <a:chExt cx="684136" cy="429260"/>
          </a:xfrm>
        </p:grpSpPr>
        <p:sp>
          <p:nvSpPr>
            <p:cNvPr name="Freeform 15" id="15"/>
            <p:cNvSpPr/>
            <p:nvPr/>
          </p:nvSpPr>
          <p:spPr>
            <a:xfrm>
              <a:off x="0" y="-5080"/>
              <a:ext cx="684136" cy="434340"/>
            </a:xfrm>
            <a:custGeom>
              <a:avLst/>
              <a:gdLst/>
              <a:ahLst/>
              <a:cxnLst/>
              <a:rect r="r" b="b" t="t" l="l"/>
              <a:pathLst>
                <a:path h="434340" w="684136">
                  <a:moveTo>
                    <a:pt x="666356" y="187960"/>
                  </a:moveTo>
                  <a:lnTo>
                    <a:pt x="404736" y="11430"/>
                  </a:lnTo>
                  <a:cubicBezTo>
                    <a:pt x="386956" y="0"/>
                    <a:pt x="364096" y="3810"/>
                    <a:pt x="351396" y="21590"/>
                  </a:cubicBezTo>
                  <a:cubicBezTo>
                    <a:pt x="339966" y="39370"/>
                    <a:pt x="343776" y="62230"/>
                    <a:pt x="361556" y="74930"/>
                  </a:cubicBezTo>
                  <a:lnTo>
                    <a:pt x="520306" y="181610"/>
                  </a:lnTo>
                  <a:lnTo>
                    <a:pt x="0" y="181610"/>
                  </a:lnTo>
                  <a:lnTo>
                    <a:pt x="0" y="257810"/>
                  </a:lnTo>
                  <a:lnTo>
                    <a:pt x="520306" y="257810"/>
                  </a:lnTo>
                  <a:lnTo>
                    <a:pt x="361556" y="364490"/>
                  </a:lnTo>
                  <a:cubicBezTo>
                    <a:pt x="343776" y="375920"/>
                    <a:pt x="339966" y="400050"/>
                    <a:pt x="351396" y="417830"/>
                  </a:cubicBezTo>
                  <a:cubicBezTo>
                    <a:pt x="359016" y="429260"/>
                    <a:pt x="370446" y="434340"/>
                    <a:pt x="383146" y="434340"/>
                  </a:cubicBezTo>
                  <a:cubicBezTo>
                    <a:pt x="390766" y="434340"/>
                    <a:pt x="398386" y="431800"/>
                    <a:pt x="404736" y="427990"/>
                  </a:cubicBezTo>
                  <a:lnTo>
                    <a:pt x="667626" y="251460"/>
                  </a:lnTo>
                  <a:cubicBezTo>
                    <a:pt x="677786" y="243840"/>
                    <a:pt x="684136" y="232410"/>
                    <a:pt x="684136" y="219710"/>
                  </a:cubicBezTo>
                  <a:cubicBezTo>
                    <a:pt x="684136" y="207010"/>
                    <a:pt x="677786" y="195580"/>
                    <a:pt x="666356" y="187960"/>
                  </a:cubicBezTo>
                  <a:close/>
                </a:path>
              </a:pathLst>
            </a:custGeom>
            <a:solidFill>
              <a:srgbClr val="000000">
                <a:alpha val="66667"/>
              </a:srgbClr>
            </a:solidFill>
          </p:spPr>
        </p:sp>
      </p:grpSp>
      <p:sp>
        <p:nvSpPr>
          <p:cNvPr name="AutoShape 16" id="16"/>
          <p:cNvSpPr/>
          <p:nvPr/>
        </p:nvSpPr>
        <p:spPr>
          <a:xfrm rot="0">
            <a:off x="2974404" y="5925439"/>
            <a:ext cx="2004615" cy="1902248"/>
          </a:xfrm>
          <a:prstGeom prst="rect">
            <a:avLst/>
          </a:prstGeom>
          <a:solidFill>
            <a:srgbClr val="BAA795"/>
          </a:solidFill>
        </p:spPr>
      </p:sp>
      <p:sp>
        <p:nvSpPr>
          <p:cNvPr name="AutoShape 17" id="17"/>
          <p:cNvSpPr/>
          <p:nvPr/>
        </p:nvSpPr>
        <p:spPr>
          <a:xfrm rot="0">
            <a:off x="5528506" y="5909963"/>
            <a:ext cx="2004615" cy="1902248"/>
          </a:xfrm>
          <a:prstGeom prst="rect">
            <a:avLst/>
          </a:prstGeom>
          <a:solidFill>
            <a:srgbClr val="BAA795"/>
          </a:solidFill>
        </p:spPr>
      </p:sp>
      <p:sp>
        <p:nvSpPr>
          <p:cNvPr name="AutoShape 18" id="18"/>
          <p:cNvSpPr/>
          <p:nvPr/>
        </p:nvSpPr>
        <p:spPr>
          <a:xfrm rot="0">
            <a:off x="8054033" y="5940916"/>
            <a:ext cx="2004615" cy="1902248"/>
          </a:xfrm>
          <a:prstGeom prst="rect">
            <a:avLst/>
          </a:prstGeom>
          <a:solidFill>
            <a:srgbClr val="BAA795"/>
          </a:solidFill>
        </p:spPr>
      </p:sp>
      <p:sp>
        <p:nvSpPr>
          <p:cNvPr name="AutoShape 19" id="19"/>
          <p:cNvSpPr/>
          <p:nvPr/>
        </p:nvSpPr>
        <p:spPr>
          <a:xfrm rot="0">
            <a:off x="10617381" y="5909963"/>
            <a:ext cx="2004615" cy="1902248"/>
          </a:xfrm>
          <a:prstGeom prst="rect">
            <a:avLst/>
          </a:prstGeom>
          <a:solidFill>
            <a:srgbClr val="BAA795"/>
          </a:solidFill>
        </p:spPr>
      </p:sp>
      <p:sp>
        <p:nvSpPr>
          <p:cNvPr name="AutoShape 20" id="20"/>
          <p:cNvSpPr/>
          <p:nvPr/>
        </p:nvSpPr>
        <p:spPr>
          <a:xfrm rot="0">
            <a:off x="13142908" y="5940916"/>
            <a:ext cx="2004615" cy="1902248"/>
          </a:xfrm>
          <a:prstGeom prst="rect">
            <a:avLst/>
          </a:prstGeom>
          <a:solidFill>
            <a:srgbClr val="BAA795"/>
          </a:solidFill>
        </p:spPr>
      </p:sp>
      <p:sp>
        <p:nvSpPr>
          <p:cNvPr name="AutoShape 21" id="21"/>
          <p:cNvSpPr/>
          <p:nvPr/>
        </p:nvSpPr>
        <p:spPr>
          <a:xfrm rot="0">
            <a:off x="15697010" y="5925439"/>
            <a:ext cx="2004615" cy="1902248"/>
          </a:xfrm>
          <a:prstGeom prst="rect">
            <a:avLst/>
          </a:prstGeom>
          <a:solidFill>
            <a:srgbClr val="BAA795"/>
          </a:solidFill>
        </p:spPr>
      </p:sp>
      <p:pic>
        <p:nvPicPr>
          <p:cNvPr name="Picture 22" id="22"/>
          <p:cNvPicPr>
            <a:picLocks noChangeAspect="true"/>
          </p:cNvPicPr>
          <p:nvPr/>
        </p:nvPicPr>
        <p:blipFill>
          <a:blip r:embed="rId3">
            <a:alphaModFix amt="31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379836" y="533622"/>
            <a:ext cx="5135476" cy="4114800"/>
          </a:xfrm>
          <a:prstGeom prst="rect">
            <a:avLst/>
          </a:prstGeom>
        </p:spPr>
      </p:pic>
      <p:sp>
        <p:nvSpPr>
          <p:cNvPr name="TextBox 23" id="23"/>
          <p:cNvSpPr txBox="true"/>
          <p:nvPr/>
        </p:nvSpPr>
        <p:spPr>
          <a:xfrm rot="0">
            <a:off x="1028700" y="3802544"/>
            <a:ext cx="7025054" cy="1162030"/>
          </a:xfrm>
          <a:prstGeom prst="rect">
            <a:avLst/>
          </a:prstGeom>
        </p:spPr>
        <p:txBody>
          <a:bodyPr anchor="t" rtlCol="false" tIns="0" lIns="0" bIns="0" rIns="0">
            <a:spAutoFit/>
          </a:bodyPr>
          <a:lstStyle/>
          <a:p>
            <a:pPr algn="l" marL="0" indent="0" lvl="0">
              <a:lnSpc>
                <a:spcPts val="8000"/>
              </a:lnSpc>
            </a:pPr>
            <a:r>
              <a:rPr lang="en-US" sz="8000">
                <a:solidFill>
                  <a:srgbClr val="191919"/>
                </a:solidFill>
                <a:latin typeface="Telegraf Bold Bold"/>
              </a:rPr>
              <a:t>Main Steps</a:t>
            </a:r>
          </a:p>
        </p:txBody>
      </p:sp>
      <p:sp>
        <p:nvSpPr>
          <p:cNvPr name="TextBox 24" id="24"/>
          <p:cNvSpPr txBox="true"/>
          <p:nvPr/>
        </p:nvSpPr>
        <p:spPr>
          <a:xfrm rot="0">
            <a:off x="448876" y="6407933"/>
            <a:ext cx="1880969" cy="996950"/>
          </a:xfrm>
          <a:prstGeom prst="rect">
            <a:avLst/>
          </a:prstGeom>
        </p:spPr>
        <p:txBody>
          <a:bodyPr anchor="t" rtlCol="false" tIns="0" lIns="0" bIns="0" rIns="0">
            <a:spAutoFit/>
          </a:bodyPr>
          <a:lstStyle/>
          <a:p>
            <a:pPr algn="ctr" marL="0" indent="0" lvl="0">
              <a:lnSpc>
                <a:spcPts val="2500"/>
              </a:lnSpc>
            </a:pPr>
            <a:r>
              <a:rPr lang="en-US" sz="2500">
                <a:solidFill>
                  <a:srgbClr val="191919"/>
                </a:solidFill>
                <a:latin typeface="Telegraf Bold"/>
              </a:rPr>
              <a:t>Defining the problem</a:t>
            </a:r>
          </a:p>
        </p:txBody>
      </p:sp>
      <p:sp>
        <p:nvSpPr>
          <p:cNvPr name="TextBox 25" id="25"/>
          <p:cNvSpPr txBox="true"/>
          <p:nvPr/>
        </p:nvSpPr>
        <p:spPr>
          <a:xfrm rot="0">
            <a:off x="3045752" y="6381013"/>
            <a:ext cx="1880969" cy="1010150"/>
          </a:xfrm>
          <a:prstGeom prst="rect">
            <a:avLst/>
          </a:prstGeom>
        </p:spPr>
        <p:txBody>
          <a:bodyPr anchor="t" rtlCol="false" tIns="0" lIns="0" bIns="0" rIns="0">
            <a:spAutoFit/>
          </a:bodyPr>
          <a:lstStyle/>
          <a:p>
            <a:pPr algn="ctr" marL="0" indent="0" lvl="0">
              <a:lnSpc>
                <a:spcPts val="2532"/>
              </a:lnSpc>
            </a:pPr>
            <a:r>
              <a:rPr lang="en-US" sz="2532">
                <a:solidFill>
                  <a:srgbClr val="191919"/>
                </a:solidFill>
                <a:latin typeface="Telegraf Bold"/>
              </a:rPr>
              <a:t>Identify appropriate data</a:t>
            </a:r>
          </a:p>
        </p:txBody>
      </p:sp>
      <p:sp>
        <p:nvSpPr>
          <p:cNvPr name="TextBox 26" id="26"/>
          <p:cNvSpPr txBox="true"/>
          <p:nvPr/>
        </p:nvSpPr>
        <p:spPr>
          <a:xfrm rot="0">
            <a:off x="5590329" y="6526169"/>
            <a:ext cx="1880969" cy="725988"/>
          </a:xfrm>
          <a:prstGeom prst="rect">
            <a:avLst/>
          </a:prstGeom>
        </p:spPr>
        <p:txBody>
          <a:bodyPr anchor="t" rtlCol="false" tIns="0" lIns="0" bIns="0" rIns="0">
            <a:spAutoFit/>
          </a:bodyPr>
          <a:lstStyle/>
          <a:p>
            <a:pPr algn="ctr" marL="0" indent="0" lvl="0">
              <a:lnSpc>
                <a:spcPts val="2632"/>
              </a:lnSpc>
            </a:pPr>
            <a:r>
              <a:rPr lang="en-US" sz="2632">
                <a:solidFill>
                  <a:srgbClr val="191919"/>
                </a:solidFill>
                <a:latin typeface="Telegraf Bold"/>
              </a:rPr>
              <a:t>Preliminary analysis</a:t>
            </a:r>
          </a:p>
        </p:txBody>
      </p:sp>
      <p:sp>
        <p:nvSpPr>
          <p:cNvPr name="TextBox 27" id="27"/>
          <p:cNvSpPr txBox="true"/>
          <p:nvPr/>
        </p:nvSpPr>
        <p:spPr>
          <a:xfrm rot="0">
            <a:off x="8134627" y="6708356"/>
            <a:ext cx="1880969" cy="345940"/>
          </a:xfrm>
          <a:prstGeom prst="rect">
            <a:avLst/>
          </a:prstGeom>
        </p:spPr>
        <p:txBody>
          <a:bodyPr anchor="t" rtlCol="false" tIns="0" lIns="0" bIns="0" rIns="0">
            <a:spAutoFit/>
          </a:bodyPr>
          <a:lstStyle/>
          <a:p>
            <a:pPr algn="l" marL="0" indent="0" lvl="0">
              <a:lnSpc>
                <a:spcPts val="2332"/>
              </a:lnSpc>
            </a:pPr>
            <a:r>
              <a:rPr lang="en-US" sz="2332">
                <a:solidFill>
                  <a:srgbClr val="191919"/>
                </a:solidFill>
                <a:latin typeface="Telegraf Bold"/>
              </a:rPr>
              <a:t>Visualization</a:t>
            </a:r>
          </a:p>
        </p:txBody>
      </p:sp>
      <p:sp>
        <p:nvSpPr>
          <p:cNvPr name="TextBox 28" id="28"/>
          <p:cNvSpPr txBox="true"/>
          <p:nvPr/>
        </p:nvSpPr>
        <p:spPr>
          <a:xfrm rot="0">
            <a:off x="10679224" y="6421653"/>
            <a:ext cx="1880969" cy="1010150"/>
          </a:xfrm>
          <a:prstGeom prst="rect">
            <a:avLst/>
          </a:prstGeom>
        </p:spPr>
        <p:txBody>
          <a:bodyPr anchor="t" rtlCol="false" tIns="0" lIns="0" bIns="0" rIns="0">
            <a:spAutoFit/>
          </a:bodyPr>
          <a:lstStyle/>
          <a:p>
            <a:pPr algn="ctr" marL="0" indent="0" lvl="0">
              <a:lnSpc>
                <a:spcPts val="2532"/>
              </a:lnSpc>
            </a:pPr>
            <a:r>
              <a:rPr lang="en-US" sz="2532">
                <a:solidFill>
                  <a:srgbClr val="191919"/>
                </a:solidFill>
                <a:latin typeface="Telegraf Bold"/>
              </a:rPr>
              <a:t>Methods and algorithms</a:t>
            </a:r>
          </a:p>
        </p:txBody>
      </p:sp>
      <p:sp>
        <p:nvSpPr>
          <p:cNvPr name="TextBox 29" id="29"/>
          <p:cNvSpPr txBox="true"/>
          <p:nvPr/>
        </p:nvSpPr>
        <p:spPr>
          <a:xfrm rot="0">
            <a:off x="13226052" y="6574212"/>
            <a:ext cx="1880969" cy="614228"/>
          </a:xfrm>
          <a:prstGeom prst="rect">
            <a:avLst/>
          </a:prstGeom>
        </p:spPr>
        <p:txBody>
          <a:bodyPr anchor="t" rtlCol="false" tIns="0" lIns="0" bIns="0" rIns="0">
            <a:spAutoFit/>
          </a:bodyPr>
          <a:lstStyle/>
          <a:p>
            <a:pPr algn="ctr" marL="0" indent="0" lvl="0">
              <a:lnSpc>
                <a:spcPts val="2232"/>
              </a:lnSpc>
            </a:pPr>
            <a:r>
              <a:rPr lang="en-US" sz="2232">
                <a:solidFill>
                  <a:srgbClr val="191919"/>
                </a:solidFill>
                <a:latin typeface="Telegraf Bold"/>
              </a:rPr>
              <a:t>performance appraisal</a:t>
            </a:r>
          </a:p>
        </p:txBody>
      </p:sp>
      <p:sp>
        <p:nvSpPr>
          <p:cNvPr name="TextBox 30" id="30"/>
          <p:cNvSpPr txBox="true"/>
          <p:nvPr/>
        </p:nvSpPr>
        <p:spPr>
          <a:xfrm rot="0">
            <a:off x="15767236" y="6721786"/>
            <a:ext cx="1880969" cy="334753"/>
          </a:xfrm>
          <a:prstGeom prst="rect">
            <a:avLst/>
          </a:prstGeom>
        </p:spPr>
        <p:txBody>
          <a:bodyPr anchor="t" rtlCol="false" tIns="0" lIns="0" bIns="0" rIns="0">
            <a:spAutoFit/>
          </a:bodyPr>
          <a:lstStyle/>
          <a:p>
            <a:pPr>
              <a:lnSpc>
                <a:spcPts val="2332"/>
              </a:lnSpc>
            </a:pPr>
            <a:r>
              <a:rPr lang="en-US" sz="2332">
                <a:solidFill>
                  <a:srgbClr val="191919"/>
                </a:solidFill>
                <a:latin typeface="Telegraf Bold"/>
              </a:rPr>
              <a:t>Conclusions</a:t>
            </a:r>
          </a:p>
          <a:p>
            <a:pPr algn="ctr" marL="0" indent="0" lvl="0">
              <a:lnSpc>
                <a:spcPts val="132"/>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29043" y="15063"/>
            <a:ext cx="11180656" cy="8287828"/>
          </a:xfrm>
          <a:prstGeom prst="rect">
            <a:avLst/>
          </a:prstGeom>
          <a:solidFill>
            <a:srgbClr val="BAA795"/>
          </a:solidFill>
        </p:spPr>
      </p:sp>
      <p:sp>
        <p:nvSpPr>
          <p:cNvPr name="AutoShape 3" id="3"/>
          <p:cNvSpPr/>
          <p:nvPr/>
        </p:nvSpPr>
        <p:spPr>
          <a:xfrm rot="0">
            <a:off x="-545621" y="8287828"/>
            <a:ext cx="19566866" cy="2127292"/>
          </a:xfrm>
          <a:prstGeom prst="rect">
            <a:avLst/>
          </a:prstGeom>
          <a:solidFill>
            <a:srgbClr val="191919"/>
          </a:solidFill>
        </p:spPr>
      </p:sp>
      <p:grpSp>
        <p:nvGrpSpPr>
          <p:cNvPr name="Group 4" id="4"/>
          <p:cNvGrpSpPr>
            <a:grpSpLocks noChangeAspect="true"/>
          </p:cNvGrpSpPr>
          <p:nvPr/>
        </p:nvGrpSpPr>
        <p:grpSpPr>
          <a:xfrm rot="0">
            <a:off x="8243557" y="1929652"/>
            <a:ext cx="10455952" cy="7754831"/>
            <a:chOff x="0" y="0"/>
            <a:chExt cx="13716000" cy="10172700"/>
          </a:xfrm>
        </p:grpSpPr>
        <p:sp>
          <p:nvSpPr>
            <p:cNvPr name="Freeform 5" id="5"/>
            <p:cNvSpPr/>
            <p:nvPr/>
          </p:nvSpPr>
          <p:spPr>
            <a:xfrm>
              <a:off x="0" y="0"/>
              <a:ext cx="13716000" cy="10172700"/>
            </a:xfrm>
            <a:custGeom>
              <a:avLst/>
              <a:gdLst/>
              <a:ahLst/>
              <a:cxnLst/>
              <a:rect r="r" b="b" t="t" l="l"/>
              <a:pathLst>
                <a:path h="10172700" w="13716000">
                  <a:moveTo>
                    <a:pt x="0" y="0"/>
                  </a:moveTo>
                  <a:lnTo>
                    <a:pt x="13716000" y="0"/>
                  </a:lnTo>
                  <a:lnTo>
                    <a:pt x="13716000" y="10172700"/>
                  </a:lnTo>
                  <a:lnTo>
                    <a:pt x="0" y="10172700"/>
                  </a:lnTo>
                  <a:close/>
                </a:path>
              </a:pathLst>
            </a:custGeom>
            <a:blipFill>
              <a:blip r:embed="rId2"/>
              <a:stretch>
                <a:fillRect l="0" r="0" t="-393" b="-393"/>
              </a:stretch>
            </a:blipFill>
          </p:spPr>
        </p:sp>
        <p:sp>
          <p:nvSpPr>
            <p:cNvPr name="Freeform 6" id="6"/>
            <p:cNvSpPr/>
            <p:nvPr/>
          </p:nvSpPr>
          <p:spPr>
            <a:xfrm>
              <a:off x="393700" y="615950"/>
              <a:ext cx="12941300" cy="9107742"/>
            </a:xfrm>
            <a:custGeom>
              <a:avLst/>
              <a:gdLst/>
              <a:ahLst/>
              <a:cxnLst/>
              <a:rect r="r" b="b" t="t" l="l"/>
              <a:pathLst>
                <a:path h="9107742" w="12941300">
                  <a:moveTo>
                    <a:pt x="12815112" y="9107742"/>
                  </a:moveTo>
                  <a:lnTo>
                    <a:pt x="126187" y="9107742"/>
                  </a:lnTo>
                  <a:cubicBezTo>
                    <a:pt x="56502" y="9107742"/>
                    <a:pt x="0" y="9051252"/>
                    <a:pt x="0" y="8981555"/>
                  </a:cubicBezTo>
                  <a:lnTo>
                    <a:pt x="0" y="0"/>
                  </a:lnTo>
                  <a:lnTo>
                    <a:pt x="12941300" y="0"/>
                  </a:lnTo>
                  <a:lnTo>
                    <a:pt x="12941300" y="8981554"/>
                  </a:lnTo>
                  <a:cubicBezTo>
                    <a:pt x="12941300" y="9051239"/>
                    <a:pt x="12884810" y="9107742"/>
                    <a:pt x="12815112" y="9107742"/>
                  </a:cubicBezTo>
                  <a:close/>
                </a:path>
              </a:pathLst>
            </a:custGeom>
            <a:blipFill>
              <a:blip r:embed="rId3"/>
              <a:stretch>
                <a:fillRect l="306" r="214" t="6054" b="4413"/>
              </a:stretch>
            </a:blipFill>
          </p:spPr>
        </p:sp>
      </p:grpSp>
      <p:pic>
        <p:nvPicPr>
          <p:cNvPr name="Picture 7" id="7"/>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6455703" y="865655"/>
            <a:ext cx="803597" cy="355044"/>
          </a:xfrm>
          <a:prstGeom prst="rect">
            <a:avLst/>
          </a:prstGeom>
        </p:spPr>
      </p:pic>
      <p:grpSp>
        <p:nvGrpSpPr>
          <p:cNvPr name="Group 8" id="8"/>
          <p:cNvGrpSpPr/>
          <p:nvPr/>
        </p:nvGrpSpPr>
        <p:grpSpPr>
          <a:xfrm rot="0">
            <a:off x="1028700" y="865655"/>
            <a:ext cx="6661673" cy="6663039"/>
            <a:chOff x="0" y="0"/>
            <a:chExt cx="8882231" cy="8884052"/>
          </a:xfrm>
        </p:grpSpPr>
        <p:sp>
          <p:nvSpPr>
            <p:cNvPr name="TextBox 9" id="9"/>
            <p:cNvSpPr txBox="true"/>
            <p:nvPr/>
          </p:nvSpPr>
          <p:spPr>
            <a:xfrm rot="0">
              <a:off x="0" y="57150"/>
              <a:ext cx="8882231" cy="2625042"/>
            </a:xfrm>
            <a:prstGeom prst="rect">
              <a:avLst/>
            </a:prstGeom>
          </p:spPr>
          <p:txBody>
            <a:bodyPr anchor="t" rtlCol="false" tIns="0" lIns="0" bIns="0" rIns="0">
              <a:spAutoFit/>
            </a:bodyPr>
            <a:lstStyle/>
            <a:p>
              <a:pPr algn="l" marL="0" indent="0" lvl="0">
                <a:lnSpc>
                  <a:spcPts val="7200"/>
                </a:lnSpc>
              </a:pPr>
              <a:r>
                <a:rPr lang="en-US" sz="7200">
                  <a:solidFill>
                    <a:srgbClr val="191919"/>
                  </a:solidFill>
                  <a:latin typeface="Telegraf Bold Bold"/>
                </a:rPr>
                <a:t>Defining the problem</a:t>
              </a:r>
            </a:p>
          </p:txBody>
        </p:sp>
        <p:sp>
          <p:nvSpPr>
            <p:cNvPr name="TextBox 10" id="10"/>
            <p:cNvSpPr txBox="true"/>
            <p:nvPr/>
          </p:nvSpPr>
          <p:spPr>
            <a:xfrm rot="0">
              <a:off x="0" y="3482537"/>
              <a:ext cx="8882231" cy="1429385"/>
            </a:xfrm>
            <a:prstGeom prst="rect">
              <a:avLst/>
            </a:prstGeom>
          </p:spPr>
          <p:txBody>
            <a:bodyPr anchor="t" rtlCol="false" tIns="0" lIns="0" bIns="0" rIns="0">
              <a:spAutoFit/>
            </a:bodyPr>
            <a:lstStyle/>
            <a:p>
              <a:pPr>
                <a:lnSpc>
                  <a:spcPts val="4079"/>
                </a:lnSpc>
              </a:pPr>
              <a:r>
                <a:rPr lang="en-US" sz="3400">
                  <a:solidFill>
                    <a:srgbClr val="191919"/>
                  </a:solidFill>
                  <a:latin typeface="Telegraf Bold"/>
                </a:rPr>
                <a:t>Is it possible to predict the price of airlines tickets?</a:t>
              </a:r>
            </a:p>
          </p:txBody>
        </p:sp>
        <p:sp>
          <p:nvSpPr>
            <p:cNvPr name="TextBox 11" id="11"/>
            <p:cNvSpPr txBox="true"/>
            <p:nvPr/>
          </p:nvSpPr>
          <p:spPr>
            <a:xfrm rot="0">
              <a:off x="0" y="5394092"/>
              <a:ext cx="8882231" cy="3489960"/>
            </a:xfrm>
            <a:prstGeom prst="rect">
              <a:avLst/>
            </a:prstGeom>
          </p:spPr>
          <p:txBody>
            <a:bodyPr anchor="t" rtlCol="false" tIns="0" lIns="0" bIns="0" rIns="0">
              <a:spAutoFit/>
            </a:bodyPr>
            <a:lstStyle/>
            <a:p>
              <a:pPr>
                <a:lnSpc>
                  <a:spcPts val="2940"/>
                </a:lnSpc>
              </a:pPr>
              <a:r>
                <a:rPr lang="en-US" sz="2100">
                  <a:solidFill>
                    <a:srgbClr val="191919"/>
                  </a:solidFill>
                  <a:latin typeface="Telegraf"/>
                </a:rPr>
                <a:t>Towards a return to routine and the possibility of traveling abroad, a flight to a vacation is on the minds of all of us. We decided to research the issue of flight prices. We chose one of the most common countries to travel among guys our age - India.</a:t>
              </a:r>
            </a:p>
            <a:p>
              <a:pPr>
                <a:lnSpc>
                  <a:spcPts val="2940"/>
                </a:lnSpc>
              </a:pPr>
            </a:p>
            <a:p>
              <a:pPr algn="l" marL="0" indent="0" lvl="1">
                <a:lnSpc>
                  <a:spcPts val="2940"/>
                </a:lnSpc>
                <a:spcBef>
                  <a:spcPct val="0"/>
                </a:spcBef>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727" r="0" b="4727"/>
          <a:stretch>
            <a:fillRect/>
          </a:stretch>
        </p:blipFill>
        <p:spPr>
          <a:xfrm flipH="false" flipV="false" rot="0">
            <a:off x="10492058" y="-86517"/>
            <a:ext cx="7795942" cy="10584998"/>
          </a:xfrm>
          <a:prstGeom prst="rect">
            <a:avLst/>
          </a:prstGeom>
        </p:spPr>
      </p:pic>
      <p:grpSp>
        <p:nvGrpSpPr>
          <p:cNvPr name="Group 3" id="3"/>
          <p:cNvGrpSpPr/>
          <p:nvPr/>
        </p:nvGrpSpPr>
        <p:grpSpPr>
          <a:xfrm rot="0">
            <a:off x="-215893" y="-496587"/>
            <a:ext cx="10707950" cy="11992640"/>
            <a:chOff x="0" y="0"/>
            <a:chExt cx="2563335" cy="2870872"/>
          </a:xfrm>
        </p:grpSpPr>
        <p:sp>
          <p:nvSpPr>
            <p:cNvPr name="Freeform 4" id="4"/>
            <p:cNvSpPr/>
            <p:nvPr/>
          </p:nvSpPr>
          <p:spPr>
            <a:xfrm>
              <a:off x="0" y="0"/>
              <a:ext cx="2563336" cy="2870872"/>
            </a:xfrm>
            <a:custGeom>
              <a:avLst/>
              <a:gdLst/>
              <a:ahLst/>
              <a:cxnLst/>
              <a:rect r="r" b="b" t="t" l="l"/>
              <a:pathLst>
                <a:path h="2870872" w="2563336">
                  <a:moveTo>
                    <a:pt x="2438875" y="2870872"/>
                  </a:moveTo>
                  <a:lnTo>
                    <a:pt x="124460" y="2870872"/>
                  </a:lnTo>
                  <a:cubicBezTo>
                    <a:pt x="55880" y="2870872"/>
                    <a:pt x="0" y="2814992"/>
                    <a:pt x="0" y="2746412"/>
                  </a:cubicBezTo>
                  <a:lnTo>
                    <a:pt x="0" y="124460"/>
                  </a:lnTo>
                  <a:cubicBezTo>
                    <a:pt x="0" y="55880"/>
                    <a:pt x="55880" y="0"/>
                    <a:pt x="124460" y="0"/>
                  </a:cubicBezTo>
                  <a:lnTo>
                    <a:pt x="2438876" y="0"/>
                  </a:lnTo>
                  <a:cubicBezTo>
                    <a:pt x="2507455" y="0"/>
                    <a:pt x="2563336" y="55880"/>
                    <a:pt x="2563336" y="124460"/>
                  </a:cubicBezTo>
                  <a:lnTo>
                    <a:pt x="2563336" y="2746412"/>
                  </a:lnTo>
                  <a:cubicBezTo>
                    <a:pt x="2563336" y="2814992"/>
                    <a:pt x="2507455" y="2870872"/>
                    <a:pt x="2438876" y="2870872"/>
                  </a:cubicBezTo>
                  <a:close/>
                </a:path>
              </a:pathLst>
            </a:custGeom>
            <a:solidFill>
              <a:srgbClr val="D9D9D9"/>
            </a:solidFill>
          </p:spPr>
        </p:sp>
      </p:grpSp>
      <p:sp>
        <p:nvSpPr>
          <p:cNvPr name="TextBox 5" id="5"/>
          <p:cNvSpPr txBox="true"/>
          <p:nvPr/>
        </p:nvSpPr>
        <p:spPr>
          <a:xfrm rot="0">
            <a:off x="1028700" y="3737610"/>
            <a:ext cx="5823070" cy="2868930"/>
          </a:xfrm>
          <a:prstGeom prst="rect">
            <a:avLst/>
          </a:prstGeom>
        </p:spPr>
        <p:txBody>
          <a:bodyPr anchor="t" rtlCol="false" tIns="0" lIns="0" bIns="0" rIns="0">
            <a:spAutoFit/>
          </a:bodyPr>
          <a:lstStyle/>
          <a:p>
            <a:pPr algn="l" marL="0" indent="0" lvl="0">
              <a:lnSpc>
                <a:spcPts val="7200"/>
              </a:lnSpc>
            </a:pPr>
            <a:r>
              <a:rPr lang="en-US" sz="7200">
                <a:solidFill>
                  <a:srgbClr val="000000"/>
                </a:solidFill>
                <a:latin typeface="Telegraf Bold Bold"/>
              </a:rPr>
              <a:t>Identify appropriate data</a:t>
            </a:r>
          </a:p>
        </p:txBody>
      </p:sp>
      <p:sp>
        <p:nvSpPr>
          <p:cNvPr name="AutoShape 6" id="6"/>
          <p:cNvSpPr/>
          <p:nvPr/>
        </p:nvSpPr>
        <p:spPr>
          <a:xfrm rot="0">
            <a:off x="7384361" y="2486376"/>
            <a:ext cx="6215393" cy="4270559"/>
          </a:xfrm>
          <a:prstGeom prst="rect">
            <a:avLst/>
          </a:prstGeom>
          <a:solidFill>
            <a:srgbClr val="BAA795">
              <a:alpha val="97647"/>
            </a:srgbClr>
          </a:solidFill>
        </p:spPr>
      </p:sp>
      <p:pic>
        <p:nvPicPr>
          <p:cNvPr name="Picture 7" id="7"/>
          <p:cNvPicPr>
            <a:picLocks noChangeAspect="true"/>
          </p:cNvPicPr>
          <p:nvPr/>
        </p:nvPicPr>
        <p:blipFill>
          <a:blip r:embed="rId3">
            <a:alphaModFix amt="44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7403411" y="4830163"/>
            <a:ext cx="6215393" cy="1926772"/>
          </a:xfrm>
          <a:prstGeom prst="rect">
            <a:avLst/>
          </a:prstGeom>
        </p:spPr>
      </p:pic>
      <p:grpSp>
        <p:nvGrpSpPr>
          <p:cNvPr name="Group 8" id="8"/>
          <p:cNvGrpSpPr/>
          <p:nvPr/>
        </p:nvGrpSpPr>
        <p:grpSpPr>
          <a:xfrm rot="0">
            <a:off x="8010315" y="3318958"/>
            <a:ext cx="4963485" cy="1302697"/>
            <a:chOff x="0" y="0"/>
            <a:chExt cx="6617980" cy="1736930"/>
          </a:xfrm>
        </p:grpSpPr>
        <p:sp>
          <p:nvSpPr>
            <p:cNvPr name="TextBox 9" id="9"/>
            <p:cNvSpPr txBox="true"/>
            <p:nvPr/>
          </p:nvSpPr>
          <p:spPr>
            <a:xfrm rot="0">
              <a:off x="0" y="-47625"/>
              <a:ext cx="6617980" cy="738505"/>
            </a:xfrm>
            <a:prstGeom prst="rect">
              <a:avLst/>
            </a:prstGeom>
          </p:spPr>
          <p:txBody>
            <a:bodyPr anchor="t" rtlCol="false" tIns="0" lIns="0" bIns="0" rIns="0">
              <a:spAutoFit/>
            </a:bodyPr>
            <a:lstStyle/>
            <a:p>
              <a:pPr>
                <a:lnSpc>
                  <a:spcPts val="4079"/>
                </a:lnSpc>
              </a:pPr>
              <a:r>
                <a:rPr lang="en-US" sz="3400">
                  <a:solidFill>
                    <a:srgbClr val="191919"/>
                  </a:solidFill>
                  <a:latin typeface="Telegraf Bold"/>
                </a:rPr>
                <a:t>We used one dataset : </a:t>
              </a:r>
            </a:p>
          </p:txBody>
        </p:sp>
        <p:sp>
          <p:nvSpPr>
            <p:cNvPr name="TextBox 10" id="10"/>
            <p:cNvSpPr txBox="true"/>
            <p:nvPr/>
          </p:nvSpPr>
          <p:spPr>
            <a:xfrm rot="0">
              <a:off x="0" y="1173050"/>
              <a:ext cx="6617980" cy="563880"/>
            </a:xfrm>
            <a:prstGeom prst="rect">
              <a:avLst/>
            </a:prstGeom>
          </p:spPr>
          <p:txBody>
            <a:bodyPr anchor="t" rtlCol="false" tIns="0" lIns="0" bIns="0" rIns="0">
              <a:spAutoFit/>
            </a:bodyPr>
            <a:lstStyle/>
            <a:p>
              <a:pPr>
                <a:lnSpc>
                  <a:spcPts val="3359"/>
                </a:lnSpc>
              </a:pPr>
            </a:p>
          </p:txBody>
        </p:sp>
      </p:grpSp>
      <p:sp>
        <p:nvSpPr>
          <p:cNvPr name="TextBox 11" id="11"/>
          <p:cNvSpPr txBox="true"/>
          <p:nvPr/>
        </p:nvSpPr>
        <p:spPr>
          <a:xfrm rot="0">
            <a:off x="8010315" y="3932207"/>
            <a:ext cx="4963485" cy="541020"/>
          </a:xfrm>
          <a:prstGeom prst="rect">
            <a:avLst/>
          </a:prstGeom>
        </p:spPr>
        <p:txBody>
          <a:bodyPr anchor="t" rtlCol="false" tIns="0" lIns="0" bIns="0" rIns="0">
            <a:spAutoFit/>
          </a:bodyPr>
          <a:lstStyle/>
          <a:p>
            <a:pPr algn="ctr">
              <a:lnSpc>
                <a:spcPts val="3960"/>
              </a:lnSpc>
              <a:spcBef>
                <a:spcPct val="0"/>
              </a:spcBef>
            </a:pPr>
            <a:r>
              <a:rPr lang="en-US" sz="3300" u="sng">
                <a:solidFill>
                  <a:srgbClr val="000000"/>
                </a:solidFill>
                <a:latin typeface="Telegraf"/>
              </a:rPr>
              <a:t>Our DataSet</a:t>
            </a: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666875" y="3020576"/>
            <a:ext cx="5702749" cy="6386937"/>
            <a:chOff x="0" y="0"/>
            <a:chExt cx="2563335" cy="2870872"/>
          </a:xfrm>
        </p:grpSpPr>
        <p:sp>
          <p:nvSpPr>
            <p:cNvPr name="Freeform 3" id="3"/>
            <p:cNvSpPr/>
            <p:nvPr/>
          </p:nvSpPr>
          <p:spPr>
            <a:xfrm>
              <a:off x="0" y="0"/>
              <a:ext cx="2563336" cy="2870872"/>
            </a:xfrm>
            <a:custGeom>
              <a:avLst/>
              <a:gdLst/>
              <a:ahLst/>
              <a:cxnLst/>
              <a:rect r="r" b="b" t="t" l="l"/>
              <a:pathLst>
                <a:path h="2870872" w="2563336">
                  <a:moveTo>
                    <a:pt x="2438875" y="2870872"/>
                  </a:moveTo>
                  <a:lnTo>
                    <a:pt x="124460" y="2870872"/>
                  </a:lnTo>
                  <a:cubicBezTo>
                    <a:pt x="55880" y="2870872"/>
                    <a:pt x="0" y="2814992"/>
                    <a:pt x="0" y="2746412"/>
                  </a:cubicBezTo>
                  <a:lnTo>
                    <a:pt x="0" y="124460"/>
                  </a:lnTo>
                  <a:cubicBezTo>
                    <a:pt x="0" y="55880"/>
                    <a:pt x="55880" y="0"/>
                    <a:pt x="124460" y="0"/>
                  </a:cubicBezTo>
                  <a:lnTo>
                    <a:pt x="2438876" y="0"/>
                  </a:lnTo>
                  <a:cubicBezTo>
                    <a:pt x="2507455" y="0"/>
                    <a:pt x="2563336" y="55880"/>
                    <a:pt x="2563336" y="124460"/>
                  </a:cubicBezTo>
                  <a:lnTo>
                    <a:pt x="2563336" y="2746412"/>
                  </a:lnTo>
                  <a:cubicBezTo>
                    <a:pt x="2563336" y="2814992"/>
                    <a:pt x="2507455" y="2870872"/>
                    <a:pt x="2438876" y="2870872"/>
                  </a:cubicBezTo>
                  <a:close/>
                </a:path>
              </a:pathLst>
            </a:custGeom>
            <a:solidFill>
              <a:srgbClr val="D9D9D9"/>
            </a:solidFill>
          </p:spPr>
        </p:sp>
      </p:grpSp>
      <p:sp>
        <p:nvSpPr>
          <p:cNvPr name="AutoShape 4" id="4"/>
          <p:cNvSpPr/>
          <p:nvPr/>
        </p:nvSpPr>
        <p:spPr>
          <a:xfrm rot="0">
            <a:off x="-605921" y="-647278"/>
            <a:ext cx="19499842" cy="3233521"/>
          </a:xfrm>
          <a:prstGeom prst="rect">
            <a:avLst/>
          </a:prstGeom>
          <a:solidFill>
            <a:srgbClr val="BAA795"/>
          </a:solidFill>
        </p:spPr>
      </p:sp>
      <p:grpSp>
        <p:nvGrpSpPr>
          <p:cNvPr name="Group 5" id="5"/>
          <p:cNvGrpSpPr/>
          <p:nvPr/>
        </p:nvGrpSpPr>
        <p:grpSpPr>
          <a:xfrm rot="0">
            <a:off x="11811003" y="1323398"/>
            <a:ext cx="5702749" cy="2961377"/>
            <a:chOff x="0" y="0"/>
            <a:chExt cx="2563335" cy="1331113"/>
          </a:xfrm>
        </p:grpSpPr>
        <p:sp>
          <p:nvSpPr>
            <p:cNvPr name="Freeform 6" id="6"/>
            <p:cNvSpPr/>
            <p:nvPr/>
          </p:nvSpPr>
          <p:spPr>
            <a:xfrm>
              <a:off x="0" y="0"/>
              <a:ext cx="2563336" cy="1331113"/>
            </a:xfrm>
            <a:custGeom>
              <a:avLst/>
              <a:gdLst/>
              <a:ahLst/>
              <a:cxnLst/>
              <a:rect r="r" b="b" t="t" l="l"/>
              <a:pathLst>
                <a:path h="1331113" w="2563336">
                  <a:moveTo>
                    <a:pt x="2438875" y="1331113"/>
                  </a:moveTo>
                  <a:lnTo>
                    <a:pt x="124460" y="1331113"/>
                  </a:lnTo>
                  <a:cubicBezTo>
                    <a:pt x="55880" y="1331113"/>
                    <a:pt x="0" y="1275233"/>
                    <a:pt x="0" y="1206653"/>
                  </a:cubicBezTo>
                  <a:lnTo>
                    <a:pt x="0" y="124460"/>
                  </a:lnTo>
                  <a:cubicBezTo>
                    <a:pt x="0" y="55880"/>
                    <a:pt x="55880" y="0"/>
                    <a:pt x="124460" y="0"/>
                  </a:cubicBezTo>
                  <a:lnTo>
                    <a:pt x="2438876" y="0"/>
                  </a:lnTo>
                  <a:cubicBezTo>
                    <a:pt x="2507455" y="0"/>
                    <a:pt x="2563336" y="55880"/>
                    <a:pt x="2563336" y="124460"/>
                  </a:cubicBezTo>
                  <a:lnTo>
                    <a:pt x="2563336" y="1206653"/>
                  </a:lnTo>
                  <a:cubicBezTo>
                    <a:pt x="2563336" y="1275233"/>
                    <a:pt x="2507455" y="1331113"/>
                    <a:pt x="2438876" y="1331113"/>
                  </a:cubicBezTo>
                  <a:close/>
                </a:path>
              </a:pathLst>
            </a:custGeom>
            <a:solidFill>
              <a:srgbClr val="D9D9D9"/>
            </a:solidFill>
          </p:spPr>
        </p:sp>
      </p:grpSp>
      <p:grpSp>
        <p:nvGrpSpPr>
          <p:cNvPr name="Group 7" id="7"/>
          <p:cNvGrpSpPr/>
          <p:nvPr/>
        </p:nvGrpSpPr>
        <p:grpSpPr>
          <a:xfrm rot="0">
            <a:off x="9716503" y="5162792"/>
            <a:ext cx="5510173" cy="3589480"/>
            <a:chOff x="0" y="0"/>
            <a:chExt cx="2563335" cy="1669828"/>
          </a:xfrm>
        </p:grpSpPr>
        <p:sp>
          <p:nvSpPr>
            <p:cNvPr name="Freeform 8" id="8"/>
            <p:cNvSpPr/>
            <p:nvPr/>
          </p:nvSpPr>
          <p:spPr>
            <a:xfrm>
              <a:off x="0" y="0"/>
              <a:ext cx="2563336" cy="1669829"/>
            </a:xfrm>
            <a:custGeom>
              <a:avLst/>
              <a:gdLst/>
              <a:ahLst/>
              <a:cxnLst/>
              <a:rect r="r" b="b" t="t" l="l"/>
              <a:pathLst>
                <a:path h="1669829" w="2563336">
                  <a:moveTo>
                    <a:pt x="2438875" y="1669828"/>
                  </a:moveTo>
                  <a:lnTo>
                    <a:pt x="124460" y="1669828"/>
                  </a:lnTo>
                  <a:cubicBezTo>
                    <a:pt x="55880" y="1669828"/>
                    <a:pt x="0" y="1613948"/>
                    <a:pt x="0" y="1545368"/>
                  </a:cubicBezTo>
                  <a:lnTo>
                    <a:pt x="0" y="124460"/>
                  </a:lnTo>
                  <a:cubicBezTo>
                    <a:pt x="0" y="55880"/>
                    <a:pt x="55880" y="0"/>
                    <a:pt x="124460" y="0"/>
                  </a:cubicBezTo>
                  <a:lnTo>
                    <a:pt x="2438876" y="0"/>
                  </a:lnTo>
                  <a:cubicBezTo>
                    <a:pt x="2507455" y="0"/>
                    <a:pt x="2563336" y="55880"/>
                    <a:pt x="2563336" y="124460"/>
                  </a:cubicBezTo>
                  <a:lnTo>
                    <a:pt x="2563336" y="1545368"/>
                  </a:lnTo>
                  <a:cubicBezTo>
                    <a:pt x="2563336" y="1613948"/>
                    <a:pt x="2507455" y="1669829"/>
                    <a:pt x="2438876" y="1669829"/>
                  </a:cubicBezTo>
                  <a:close/>
                </a:path>
              </a:pathLst>
            </a:custGeom>
            <a:solidFill>
              <a:srgbClr val="D9D9D9"/>
            </a:solidFill>
          </p:spPr>
        </p:sp>
      </p:grpSp>
      <p:sp>
        <p:nvSpPr>
          <p:cNvPr name="TextBox 9" id="9"/>
          <p:cNvSpPr txBox="true"/>
          <p:nvPr/>
        </p:nvSpPr>
        <p:spPr>
          <a:xfrm rot="0">
            <a:off x="2253394" y="3185269"/>
            <a:ext cx="4499638" cy="1475612"/>
          </a:xfrm>
          <a:prstGeom prst="rect">
            <a:avLst/>
          </a:prstGeom>
        </p:spPr>
        <p:txBody>
          <a:bodyPr anchor="t" rtlCol="false" tIns="0" lIns="0" bIns="0" rIns="0">
            <a:spAutoFit/>
          </a:bodyPr>
          <a:lstStyle/>
          <a:p>
            <a:pPr algn="ctr" marL="0" indent="0" lvl="0">
              <a:lnSpc>
                <a:spcPts val="3701"/>
              </a:lnSpc>
            </a:pPr>
            <a:r>
              <a:rPr lang="en-US" sz="3701">
                <a:solidFill>
                  <a:srgbClr val="191919"/>
                </a:solidFill>
                <a:latin typeface="Telegraf Bold"/>
              </a:rPr>
              <a:t>Reading our dataset with openpyxl module</a:t>
            </a:r>
          </a:p>
        </p:txBody>
      </p:sp>
      <p:sp>
        <p:nvSpPr>
          <p:cNvPr name="TextBox 10" id="10"/>
          <p:cNvSpPr txBox="true"/>
          <p:nvPr/>
        </p:nvSpPr>
        <p:spPr>
          <a:xfrm rot="0">
            <a:off x="584748" y="374708"/>
            <a:ext cx="5823070" cy="1954530"/>
          </a:xfrm>
          <a:prstGeom prst="rect">
            <a:avLst/>
          </a:prstGeom>
        </p:spPr>
        <p:txBody>
          <a:bodyPr anchor="t" rtlCol="false" tIns="0" lIns="0" bIns="0" rIns="0">
            <a:spAutoFit/>
          </a:bodyPr>
          <a:lstStyle/>
          <a:p>
            <a:pPr algn="l" marL="0" indent="0" lvl="0">
              <a:lnSpc>
                <a:spcPts val="7200"/>
              </a:lnSpc>
            </a:pPr>
            <a:r>
              <a:rPr lang="en-US" sz="7200">
                <a:solidFill>
                  <a:srgbClr val="000000"/>
                </a:solidFill>
                <a:latin typeface="Telegraf Bold Bold"/>
              </a:rPr>
              <a:t>Preliminary analysis</a:t>
            </a:r>
          </a:p>
        </p:txBody>
      </p:sp>
      <p:sp>
        <p:nvSpPr>
          <p:cNvPr name="TextBox 11" id="11"/>
          <p:cNvSpPr txBox="true"/>
          <p:nvPr/>
        </p:nvSpPr>
        <p:spPr>
          <a:xfrm rot="0">
            <a:off x="12412558" y="1550557"/>
            <a:ext cx="4499638" cy="1475612"/>
          </a:xfrm>
          <a:prstGeom prst="rect">
            <a:avLst/>
          </a:prstGeom>
        </p:spPr>
        <p:txBody>
          <a:bodyPr anchor="t" rtlCol="false" tIns="0" lIns="0" bIns="0" rIns="0">
            <a:spAutoFit/>
          </a:bodyPr>
          <a:lstStyle/>
          <a:p>
            <a:pPr algn="ctr" marL="0" indent="0" lvl="0">
              <a:lnSpc>
                <a:spcPts val="3701"/>
              </a:lnSpc>
            </a:pPr>
            <a:r>
              <a:rPr lang="en-US" sz="3701">
                <a:solidFill>
                  <a:srgbClr val="191919"/>
                </a:solidFill>
                <a:latin typeface="Telegraf Bold"/>
              </a:rPr>
              <a:t>Make sure we have the right amount of data</a:t>
            </a:r>
          </a:p>
        </p:txBody>
      </p:sp>
      <p:sp>
        <p:nvSpPr>
          <p:cNvPr name="TextBox 12" id="12"/>
          <p:cNvSpPr txBox="true"/>
          <p:nvPr/>
        </p:nvSpPr>
        <p:spPr>
          <a:xfrm rot="0">
            <a:off x="10240820" y="5584030"/>
            <a:ext cx="4499638" cy="535495"/>
          </a:xfrm>
          <a:prstGeom prst="rect">
            <a:avLst/>
          </a:prstGeom>
        </p:spPr>
        <p:txBody>
          <a:bodyPr anchor="t" rtlCol="false" tIns="0" lIns="0" bIns="0" rIns="0">
            <a:spAutoFit/>
          </a:bodyPr>
          <a:lstStyle/>
          <a:p>
            <a:pPr algn="ctr">
              <a:lnSpc>
                <a:spcPts val="3701"/>
              </a:lnSpc>
            </a:pPr>
            <a:r>
              <a:rPr lang="en-US" sz="3701">
                <a:solidFill>
                  <a:srgbClr val="191919"/>
                </a:solidFill>
                <a:latin typeface="Telegraf Bold"/>
              </a:rPr>
              <a:t>we checked also - </a:t>
            </a:r>
          </a:p>
        </p:txBody>
      </p:sp>
      <p:sp>
        <p:nvSpPr>
          <p:cNvPr name="TextBox 13" id="13"/>
          <p:cNvSpPr txBox="true"/>
          <p:nvPr/>
        </p:nvSpPr>
        <p:spPr>
          <a:xfrm rot="0">
            <a:off x="9899408" y="6388828"/>
            <a:ext cx="4906027" cy="2049780"/>
          </a:xfrm>
          <a:prstGeom prst="rect">
            <a:avLst/>
          </a:prstGeom>
        </p:spPr>
        <p:txBody>
          <a:bodyPr anchor="t" rtlCol="false" tIns="0" lIns="0" bIns="0" rIns="0">
            <a:spAutoFit/>
          </a:bodyPr>
          <a:lstStyle/>
          <a:p>
            <a:pPr algn="ctr" marL="712470" indent="-356235" lvl="1">
              <a:lnSpc>
                <a:spcPts val="3959"/>
              </a:lnSpc>
              <a:spcBef>
                <a:spcPct val="0"/>
              </a:spcBef>
              <a:buFont typeface="Arial"/>
              <a:buChar char="•"/>
            </a:pPr>
            <a:r>
              <a:rPr lang="en-US" sz="3300">
                <a:solidFill>
                  <a:srgbClr val="000000"/>
                </a:solidFill>
                <a:latin typeface="Telegraf"/>
              </a:rPr>
              <a:t>statistics of missing value - </a:t>
            </a:r>
            <a:r>
              <a:rPr lang="en-US" sz="2999">
                <a:solidFill>
                  <a:srgbClr val="000000"/>
                </a:solidFill>
                <a:latin typeface="Telegraf"/>
              </a:rPr>
              <a:t>For most of the flights there was no detail provided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3257403" y="-1198429"/>
            <a:ext cx="10707950" cy="11992640"/>
            <a:chOff x="0" y="0"/>
            <a:chExt cx="2563335" cy="2870872"/>
          </a:xfrm>
        </p:grpSpPr>
        <p:sp>
          <p:nvSpPr>
            <p:cNvPr name="Freeform 3" id="3"/>
            <p:cNvSpPr/>
            <p:nvPr/>
          </p:nvSpPr>
          <p:spPr>
            <a:xfrm>
              <a:off x="0" y="0"/>
              <a:ext cx="2563336" cy="2870872"/>
            </a:xfrm>
            <a:custGeom>
              <a:avLst/>
              <a:gdLst/>
              <a:ahLst/>
              <a:cxnLst/>
              <a:rect r="r" b="b" t="t" l="l"/>
              <a:pathLst>
                <a:path h="2870872" w="2563336">
                  <a:moveTo>
                    <a:pt x="2438875" y="2870872"/>
                  </a:moveTo>
                  <a:lnTo>
                    <a:pt x="124460" y="2870872"/>
                  </a:lnTo>
                  <a:cubicBezTo>
                    <a:pt x="55880" y="2870872"/>
                    <a:pt x="0" y="2814992"/>
                    <a:pt x="0" y="2746412"/>
                  </a:cubicBezTo>
                  <a:lnTo>
                    <a:pt x="0" y="124460"/>
                  </a:lnTo>
                  <a:cubicBezTo>
                    <a:pt x="0" y="55880"/>
                    <a:pt x="55880" y="0"/>
                    <a:pt x="124460" y="0"/>
                  </a:cubicBezTo>
                  <a:lnTo>
                    <a:pt x="2438876" y="0"/>
                  </a:lnTo>
                  <a:cubicBezTo>
                    <a:pt x="2507455" y="0"/>
                    <a:pt x="2563336" y="55880"/>
                    <a:pt x="2563336" y="124460"/>
                  </a:cubicBezTo>
                  <a:lnTo>
                    <a:pt x="2563336" y="2746412"/>
                  </a:lnTo>
                  <a:cubicBezTo>
                    <a:pt x="2563336" y="2814992"/>
                    <a:pt x="2507455" y="2870872"/>
                    <a:pt x="2438876" y="2870872"/>
                  </a:cubicBezTo>
                  <a:close/>
                </a:path>
              </a:pathLst>
            </a:custGeom>
            <a:solidFill>
              <a:srgbClr val="D9D9D9"/>
            </a:solidFill>
          </p:spPr>
        </p:sp>
      </p:grpSp>
      <p:pic>
        <p:nvPicPr>
          <p:cNvPr name="Picture 4" id="4"/>
          <p:cNvPicPr>
            <a:picLocks noChangeAspect="true"/>
          </p:cNvPicPr>
          <p:nvPr/>
        </p:nvPicPr>
        <p:blipFill>
          <a:blip r:embed="rId2">
            <a:alphaModFix amt="15000"/>
          </a:blip>
          <a:srcRect l="0" t="17443" r="0" b="17443"/>
          <a:stretch>
            <a:fillRect/>
          </a:stretch>
        </p:blipFill>
        <p:spPr>
          <a:xfrm flipH="false" flipV="false" rot="0">
            <a:off x="7450548" y="-297998"/>
            <a:ext cx="10837452" cy="10584998"/>
          </a:xfrm>
          <a:prstGeom prst="rect">
            <a:avLst/>
          </a:prstGeom>
        </p:spPr>
      </p:pic>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6455703" y="865655"/>
            <a:ext cx="803597" cy="355044"/>
          </a:xfrm>
          <a:prstGeom prst="rect">
            <a:avLst/>
          </a:prstGeom>
        </p:spPr>
      </p:pic>
      <p:pic>
        <p:nvPicPr>
          <p:cNvPr name="Picture 6" id="6"/>
          <p:cNvPicPr>
            <a:picLocks noChangeAspect="true"/>
          </p:cNvPicPr>
          <p:nvPr/>
        </p:nvPicPr>
        <p:blipFill>
          <a:blip r:embed="rId5">
            <a:alphaModFix amt="68000"/>
          </a:blip>
          <a:srcRect l="0" t="0" r="0" b="0"/>
          <a:stretch>
            <a:fillRect/>
          </a:stretch>
        </p:blipFill>
        <p:spPr>
          <a:xfrm flipH="false" flipV="false" rot="0">
            <a:off x="7886406" y="1764100"/>
            <a:ext cx="10013685" cy="7703750"/>
          </a:xfrm>
          <a:prstGeom prst="rect">
            <a:avLst/>
          </a:prstGeom>
        </p:spPr>
      </p:pic>
      <p:sp>
        <p:nvSpPr>
          <p:cNvPr name="TextBox 7" id="7"/>
          <p:cNvSpPr txBox="true"/>
          <p:nvPr/>
        </p:nvSpPr>
        <p:spPr>
          <a:xfrm rot="0">
            <a:off x="227537" y="922805"/>
            <a:ext cx="6846442" cy="1162030"/>
          </a:xfrm>
          <a:prstGeom prst="rect">
            <a:avLst/>
          </a:prstGeom>
        </p:spPr>
        <p:txBody>
          <a:bodyPr anchor="t" rtlCol="false" tIns="0" lIns="0" bIns="0" rIns="0">
            <a:spAutoFit/>
          </a:bodyPr>
          <a:lstStyle/>
          <a:p>
            <a:pPr algn="l" marL="0" indent="0" lvl="0">
              <a:lnSpc>
                <a:spcPts val="8000"/>
              </a:lnSpc>
            </a:pPr>
            <a:r>
              <a:rPr lang="en-US" sz="8000">
                <a:solidFill>
                  <a:srgbClr val="191919"/>
                </a:solidFill>
                <a:latin typeface="Telegraf Bold Bold"/>
              </a:rPr>
              <a:t>Visualization</a:t>
            </a:r>
          </a:p>
        </p:txBody>
      </p:sp>
      <p:grpSp>
        <p:nvGrpSpPr>
          <p:cNvPr name="Group 8" id="8"/>
          <p:cNvGrpSpPr/>
          <p:nvPr/>
        </p:nvGrpSpPr>
        <p:grpSpPr>
          <a:xfrm rot="0">
            <a:off x="881605" y="3704751"/>
            <a:ext cx="5538304" cy="2877497"/>
            <a:chOff x="0" y="0"/>
            <a:chExt cx="7384406" cy="3836663"/>
          </a:xfrm>
        </p:grpSpPr>
        <p:sp>
          <p:nvSpPr>
            <p:cNvPr name="TextBox 9" id="9"/>
            <p:cNvSpPr txBox="true"/>
            <p:nvPr/>
          </p:nvSpPr>
          <p:spPr>
            <a:xfrm rot="0">
              <a:off x="0" y="-47625"/>
              <a:ext cx="7384406" cy="1429385"/>
            </a:xfrm>
            <a:prstGeom prst="rect">
              <a:avLst/>
            </a:prstGeom>
          </p:spPr>
          <p:txBody>
            <a:bodyPr anchor="t" rtlCol="false" tIns="0" lIns="0" bIns="0" rIns="0">
              <a:spAutoFit/>
            </a:bodyPr>
            <a:lstStyle/>
            <a:p>
              <a:pPr>
                <a:lnSpc>
                  <a:spcPts val="4079"/>
                </a:lnSpc>
              </a:pPr>
              <a:r>
                <a:rPr lang="en-US" sz="3400">
                  <a:solidFill>
                    <a:srgbClr val="191919"/>
                  </a:solidFill>
                  <a:latin typeface="Telegraf Bold"/>
                </a:rPr>
                <a:t>Number of flights by company</a:t>
              </a:r>
            </a:p>
          </p:txBody>
        </p:sp>
        <p:sp>
          <p:nvSpPr>
            <p:cNvPr name="TextBox 10" id="10"/>
            <p:cNvSpPr txBox="true"/>
            <p:nvPr/>
          </p:nvSpPr>
          <p:spPr>
            <a:xfrm rot="0">
              <a:off x="0" y="1844880"/>
              <a:ext cx="7384406" cy="1991783"/>
            </a:xfrm>
            <a:prstGeom prst="rect">
              <a:avLst/>
            </a:prstGeom>
          </p:spPr>
          <p:txBody>
            <a:bodyPr anchor="t" rtlCol="false" tIns="0" lIns="0" bIns="0" rIns="0">
              <a:spAutoFit/>
            </a:bodyPr>
            <a:lstStyle/>
            <a:p>
              <a:pPr>
                <a:lnSpc>
                  <a:spcPts val="3919"/>
                </a:lnSpc>
              </a:pPr>
              <a:r>
                <a:rPr lang="en-US" sz="2800" spc="56">
                  <a:solidFill>
                    <a:srgbClr val="191919"/>
                  </a:solidFill>
                  <a:latin typeface="Telegraf"/>
                </a:rPr>
                <a:t>We can see that </a:t>
              </a:r>
              <a:r>
                <a:rPr lang="en-US" sz="2800" spc="56">
                  <a:solidFill>
                    <a:srgbClr val="191919"/>
                  </a:solidFill>
                  <a:latin typeface="Telegraf Bold"/>
                </a:rPr>
                <a:t>Jet Airways</a:t>
              </a:r>
              <a:r>
                <a:rPr lang="en-US" sz="2800" spc="56">
                  <a:solidFill>
                    <a:srgbClr val="191919"/>
                  </a:solidFill>
                  <a:latin typeface="Telegraf"/>
                </a:rPr>
                <a:t> sells the highest amount of tickets</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3257403" y="-1198429"/>
            <a:ext cx="10707950" cy="11992640"/>
            <a:chOff x="0" y="0"/>
            <a:chExt cx="2563335" cy="2870872"/>
          </a:xfrm>
        </p:grpSpPr>
        <p:sp>
          <p:nvSpPr>
            <p:cNvPr name="Freeform 3" id="3"/>
            <p:cNvSpPr/>
            <p:nvPr/>
          </p:nvSpPr>
          <p:spPr>
            <a:xfrm>
              <a:off x="0" y="0"/>
              <a:ext cx="2563336" cy="2870872"/>
            </a:xfrm>
            <a:custGeom>
              <a:avLst/>
              <a:gdLst/>
              <a:ahLst/>
              <a:cxnLst/>
              <a:rect r="r" b="b" t="t" l="l"/>
              <a:pathLst>
                <a:path h="2870872" w="2563336">
                  <a:moveTo>
                    <a:pt x="2438875" y="2870872"/>
                  </a:moveTo>
                  <a:lnTo>
                    <a:pt x="124460" y="2870872"/>
                  </a:lnTo>
                  <a:cubicBezTo>
                    <a:pt x="55880" y="2870872"/>
                    <a:pt x="0" y="2814992"/>
                    <a:pt x="0" y="2746412"/>
                  </a:cubicBezTo>
                  <a:lnTo>
                    <a:pt x="0" y="124460"/>
                  </a:lnTo>
                  <a:cubicBezTo>
                    <a:pt x="0" y="55880"/>
                    <a:pt x="55880" y="0"/>
                    <a:pt x="124460" y="0"/>
                  </a:cubicBezTo>
                  <a:lnTo>
                    <a:pt x="2438876" y="0"/>
                  </a:lnTo>
                  <a:cubicBezTo>
                    <a:pt x="2507455" y="0"/>
                    <a:pt x="2563336" y="55880"/>
                    <a:pt x="2563336" y="124460"/>
                  </a:cubicBezTo>
                  <a:lnTo>
                    <a:pt x="2563336" y="2746412"/>
                  </a:lnTo>
                  <a:cubicBezTo>
                    <a:pt x="2563336" y="2814992"/>
                    <a:pt x="2507455" y="2870872"/>
                    <a:pt x="2438876" y="2870872"/>
                  </a:cubicBezTo>
                  <a:close/>
                </a:path>
              </a:pathLst>
            </a:custGeom>
            <a:solidFill>
              <a:srgbClr val="D9D9D9"/>
            </a:solidFill>
          </p:spPr>
        </p:sp>
      </p:grpSp>
      <p:pic>
        <p:nvPicPr>
          <p:cNvPr name="Picture 4" id="4"/>
          <p:cNvPicPr>
            <a:picLocks noChangeAspect="true"/>
          </p:cNvPicPr>
          <p:nvPr/>
        </p:nvPicPr>
        <p:blipFill>
          <a:blip r:embed="rId2">
            <a:alphaModFix amt="15000"/>
          </a:blip>
          <a:srcRect l="0" t="17443" r="0" b="17443"/>
          <a:stretch>
            <a:fillRect/>
          </a:stretch>
        </p:blipFill>
        <p:spPr>
          <a:xfrm flipH="false" flipV="false" rot="0">
            <a:off x="7450548" y="-297998"/>
            <a:ext cx="10837452" cy="10584998"/>
          </a:xfrm>
          <a:prstGeom prst="rect">
            <a:avLst/>
          </a:prstGeom>
        </p:spPr>
      </p:pic>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6455703" y="865655"/>
            <a:ext cx="803597" cy="355044"/>
          </a:xfrm>
          <a:prstGeom prst="rect">
            <a:avLst/>
          </a:prstGeom>
        </p:spPr>
      </p:pic>
      <p:pic>
        <p:nvPicPr>
          <p:cNvPr name="Picture 6" id="6"/>
          <p:cNvPicPr>
            <a:picLocks noChangeAspect="true"/>
          </p:cNvPicPr>
          <p:nvPr/>
        </p:nvPicPr>
        <p:blipFill>
          <a:blip r:embed="rId5">
            <a:alphaModFix amt="76000"/>
          </a:blip>
          <a:srcRect l="0" t="0" r="0" b="0"/>
          <a:stretch>
            <a:fillRect/>
          </a:stretch>
        </p:blipFill>
        <p:spPr>
          <a:xfrm flipH="false" flipV="false" rot="0">
            <a:off x="7830011" y="365830"/>
            <a:ext cx="5508188" cy="3309542"/>
          </a:xfrm>
          <a:prstGeom prst="rect">
            <a:avLst/>
          </a:prstGeom>
        </p:spPr>
      </p:pic>
      <p:pic>
        <p:nvPicPr>
          <p:cNvPr name="Picture 7" id="7"/>
          <p:cNvPicPr>
            <a:picLocks noChangeAspect="true"/>
          </p:cNvPicPr>
          <p:nvPr/>
        </p:nvPicPr>
        <p:blipFill>
          <a:blip r:embed="rId6">
            <a:alphaModFix amt="76000"/>
          </a:blip>
          <a:srcRect l="0" t="0" r="0" b="0"/>
          <a:stretch>
            <a:fillRect/>
          </a:stretch>
        </p:blipFill>
        <p:spPr>
          <a:xfrm flipH="false" flipV="false" rot="0">
            <a:off x="12678885" y="3915276"/>
            <a:ext cx="5156653" cy="3136465"/>
          </a:xfrm>
          <a:prstGeom prst="rect">
            <a:avLst/>
          </a:prstGeom>
        </p:spPr>
      </p:pic>
      <p:sp>
        <p:nvSpPr>
          <p:cNvPr name="TextBox 8" id="8"/>
          <p:cNvSpPr txBox="true"/>
          <p:nvPr/>
        </p:nvSpPr>
        <p:spPr>
          <a:xfrm rot="0">
            <a:off x="227537" y="922805"/>
            <a:ext cx="6846442" cy="1162030"/>
          </a:xfrm>
          <a:prstGeom prst="rect">
            <a:avLst/>
          </a:prstGeom>
        </p:spPr>
        <p:txBody>
          <a:bodyPr anchor="t" rtlCol="false" tIns="0" lIns="0" bIns="0" rIns="0">
            <a:spAutoFit/>
          </a:bodyPr>
          <a:lstStyle/>
          <a:p>
            <a:pPr algn="l" marL="0" indent="0" lvl="0">
              <a:lnSpc>
                <a:spcPts val="8000"/>
              </a:lnSpc>
            </a:pPr>
            <a:r>
              <a:rPr lang="en-US" sz="8000">
                <a:solidFill>
                  <a:srgbClr val="191919"/>
                </a:solidFill>
                <a:latin typeface="Telegraf Bold Bold"/>
              </a:rPr>
              <a:t>Visualization</a:t>
            </a:r>
          </a:p>
        </p:txBody>
      </p:sp>
      <p:grpSp>
        <p:nvGrpSpPr>
          <p:cNvPr name="Group 9" id="9"/>
          <p:cNvGrpSpPr/>
          <p:nvPr/>
        </p:nvGrpSpPr>
        <p:grpSpPr>
          <a:xfrm rot="0">
            <a:off x="881605" y="2719231"/>
            <a:ext cx="5538304" cy="4848537"/>
            <a:chOff x="0" y="0"/>
            <a:chExt cx="7384406" cy="6464716"/>
          </a:xfrm>
        </p:grpSpPr>
        <p:sp>
          <p:nvSpPr>
            <p:cNvPr name="TextBox 10" id="10"/>
            <p:cNvSpPr txBox="true"/>
            <p:nvPr/>
          </p:nvSpPr>
          <p:spPr>
            <a:xfrm rot="0">
              <a:off x="0" y="-47625"/>
              <a:ext cx="7384406" cy="738505"/>
            </a:xfrm>
            <a:prstGeom prst="rect">
              <a:avLst/>
            </a:prstGeom>
          </p:spPr>
          <p:txBody>
            <a:bodyPr anchor="t" rtlCol="false" tIns="0" lIns="0" bIns="0" rIns="0">
              <a:spAutoFit/>
            </a:bodyPr>
            <a:lstStyle/>
            <a:p>
              <a:pPr>
                <a:lnSpc>
                  <a:spcPts val="4079"/>
                </a:lnSpc>
              </a:pPr>
              <a:r>
                <a:rPr lang="en-US" sz="3400">
                  <a:solidFill>
                    <a:srgbClr val="191919"/>
                  </a:solidFill>
                  <a:latin typeface="Telegraf Bold"/>
                </a:rPr>
                <a:t>Flights information</a:t>
              </a:r>
            </a:p>
          </p:txBody>
        </p:sp>
        <p:sp>
          <p:nvSpPr>
            <p:cNvPr name="TextBox 11" id="11"/>
            <p:cNvSpPr txBox="true"/>
            <p:nvPr/>
          </p:nvSpPr>
          <p:spPr>
            <a:xfrm rot="0">
              <a:off x="0" y="1154000"/>
              <a:ext cx="7384406" cy="5310717"/>
            </a:xfrm>
            <a:prstGeom prst="rect">
              <a:avLst/>
            </a:prstGeom>
          </p:spPr>
          <p:txBody>
            <a:bodyPr anchor="t" rtlCol="false" tIns="0" lIns="0" bIns="0" rIns="0">
              <a:spAutoFit/>
            </a:bodyPr>
            <a:lstStyle/>
            <a:p>
              <a:pPr>
                <a:lnSpc>
                  <a:spcPts val="3919"/>
                </a:lnSpc>
              </a:pPr>
              <a:r>
                <a:rPr lang="en-US" sz="2800" spc="56">
                  <a:solidFill>
                    <a:srgbClr val="191919"/>
                  </a:solidFill>
                  <a:latin typeface="Telegraf"/>
                </a:rPr>
                <a:t>Most flights were Take Off from </a:t>
              </a:r>
              <a:r>
                <a:rPr lang="en-US" sz="2800" spc="56">
                  <a:solidFill>
                    <a:srgbClr val="191919"/>
                  </a:solidFill>
                  <a:latin typeface="Telegraf Bold"/>
                </a:rPr>
                <a:t>Delhi </a:t>
              </a:r>
              <a:r>
                <a:rPr lang="en-US" sz="2800" spc="56">
                  <a:solidFill>
                    <a:srgbClr val="191919"/>
                  </a:solidFill>
                  <a:latin typeface="Telegraf"/>
                </a:rPr>
                <a:t>state in india</a:t>
              </a:r>
            </a:p>
            <a:p>
              <a:pPr>
                <a:lnSpc>
                  <a:spcPts val="3919"/>
                </a:lnSpc>
              </a:pPr>
              <a:r>
                <a:rPr lang="en-US" sz="2799" spc="55">
                  <a:solidFill>
                    <a:srgbClr val="191919"/>
                  </a:solidFill>
                  <a:latin typeface="Telegraf"/>
                </a:rPr>
                <a:t>&amp;</a:t>
              </a:r>
            </a:p>
            <a:p>
              <a:pPr>
                <a:lnSpc>
                  <a:spcPts val="3919"/>
                </a:lnSpc>
              </a:pPr>
              <a:r>
                <a:rPr lang="en-US" sz="2799" spc="55">
                  <a:solidFill>
                    <a:srgbClr val="191919"/>
                  </a:solidFill>
                  <a:latin typeface="Telegraf"/>
                </a:rPr>
                <a:t>Most flights were having destination to </a:t>
              </a:r>
              <a:r>
                <a:rPr lang="en-US" sz="2799" spc="55">
                  <a:solidFill>
                    <a:srgbClr val="191919"/>
                  </a:solidFill>
                  <a:latin typeface="Telegraf Bold"/>
                </a:rPr>
                <a:t>Cochin </a:t>
              </a:r>
              <a:r>
                <a:rPr lang="en-US" sz="2799" spc="55">
                  <a:solidFill>
                    <a:srgbClr val="191919"/>
                  </a:solidFill>
                  <a:latin typeface="Telegraf"/>
                </a:rPr>
                <a:t>city</a:t>
              </a:r>
            </a:p>
            <a:p>
              <a:pPr>
                <a:lnSpc>
                  <a:spcPts val="3919"/>
                </a:lnSpc>
              </a:pPr>
              <a:r>
                <a:rPr lang="en-US" sz="2799" spc="55">
                  <a:solidFill>
                    <a:srgbClr val="191919"/>
                  </a:solidFill>
                  <a:latin typeface="Telegraf"/>
                </a:rPr>
                <a:t>&amp;</a:t>
              </a:r>
            </a:p>
            <a:p>
              <a:pPr>
                <a:lnSpc>
                  <a:spcPts val="3919"/>
                </a:lnSpc>
              </a:pPr>
              <a:r>
                <a:rPr lang="en-US" sz="2799" spc="55">
                  <a:solidFill>
                    <a:srgbClr val="191919"/>
                  </a:solidFill>
                  <a:latin typeface="Telegraf"/>
                </a:rPr>
                <a:t>Almost 53% flights made only one stop during their journey</a:t>
              </a:r>
            </a:p>
          </p:txBody>
        </p:sp>
      </p:grpSp>
      <p:pic>
        <p:nvPicPr>
          <p:cNvPr name="Picture 12" id="12"/>
          <p:cNvPicPr>
            <a:picLocks noChangeAspect="true"/>
          </p:cNvPicPr>
          <p:nvPr/>
        </p:nvPicPr>
        <p:blipFill>
          <a:blip r:embed="rId7">
            <a:alphaModFix amt="76000"/>
          </a:blip>
          <a:srcRect l="0" t="0" r="0" b="0"/>
          <a:stretch>
            <a:fillRect/>
          </a:stretch>
        </p:blipFill>
        <p:spPr>
          <a:xfrm flipH="false" flipV="false" rot="0">
            <a:off x="7830011" y="6950936"/>
            <a:ext cx="4668984" cy="2787744"/>
          </a:xfrm>
          <a:prstGeom prst="rect">
            <a:avLst/>
          </a:prstGeom>
        </p:spPr>
      </p:pic>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3257403" y="-1198429"/>
            <a:ext cx="10707950" cy="11992640"/>
            <a:chOff x="0" y="0"/>
            <a:chExt cx="2563335" cy="2870872"/>
          </a:xfrm>
        </p:grpSpPr>
        <p:sp>
          <p:nvSpPr>
            <p:cNvPr name="Freeform 3" id="3"/>
            <p:cNvSpPr/>
            <p:nvPr/>
          </p:nvSpPr>
          <p:spPr>
            <a:xfrm>
              <a:off x="0" y="0"/>
              <a:ext cx="2563336" cy="2870872"/>
            </a:xfrm>
            <a:custGeom>
              <a:avLst/>
              <a:gdLst/>
              <a:ahLst/>
              <a:cxnLst/>
              <a:rect r="r" b="b" t="t" l="l"/>
              <a:pathLst>
                <a:path h="2870872" w="2563336">
                  <a:moveTo>
                    <a:pt x="2438875" y="2870872"/>
                  </a:moveTo>
                  <a:lnTo>
                    <a:pt x="124460" y="2870872"/>
                  </a:lnTo>
                  <a:cubicBezTo>
                    <a:pt x="55880" y="2870872"/>
                    <a:pt x="0" y="2814992"/>
                    <a:pt x="0" y="2746412"/>
                  </a:cubicBezTo>
                  <a:lnTo>
                    <a:pt x="0" y="124460"/>
                  </a:lnTo>
                  <a:cubicBezTo>
                    <a:pt x="0" y="55880"/>
                    <a:pt x="55880" y="0"/>
                    <a:pt x="124460" y="0"/>
                  </a:cubicBezTo>
                  <a:lnTo>
                    <a:pt x="2438876" y="0"/>
                  </a:lnTo>
                  <a:cubicBezTo>
                    <a:pt x="2507455" y="0"/>
                    <a:pt x="2563336" y="55880"/>
                    <a:pt x="2563336" y="124460"/>
                  </a:cubicBezTo>
                  <a:lnTo>
                    <a:pt x="2563336" y="2746412"/>
                  </a:lnTo>
                  <a:cubicBezTo>
                    <a:pt x="2563336" y="2814992"/>
                    <a:pt x="2507455" y="2870872"/>
                    <a:pt x="2438876" y="2870872"/>
                  </a:cubicBezTo>
                  <a:close/>
                </a:path>
              </a:pathLst>
            </a:custGeom>
            <a:solidFill>
              <a:srgbClr val="D9D9D9"/>
            </a:solidFill>
          </p:spPr>
        </p:sp>
      </p:grpSp>
      <p:pic>
        <p:nvPicPr>
          <p:cNvPr name="Picture 4" id="4"/>
          <p:cNvPicPr>
            <a:picLocks noChangeAspect="true"/>
          </p:cNvPicPr>
          <p:nvPr/>
        </p:nvPicPr>
        <p:blipFill>
          <a:blip r:embed="rId2">
            <a:alphaModFix amt="15000"/>
          </a:blip>
          <a:srcRect l="0" t="17443" r="0" b="17443"/>
          <a:stretch>
            <a:fillRect/>
          </a:stretch>
        </p:blipFill>
        <p:spPr>
          <a:xfrm flipH="false" flipV="false" rot="0">
            <a:off x="7450548" y="-297998"/>
            <a:ext cx="10837452" cy="10584998"/>
          </a:xfrm>
          <a:prstGeom prst="rect">
            <a:avLst/>
          </a:prstGeom>
        </p:spPr>
      </p:pic>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6455703" y="865655"/>
            <a:ext cx="803597" cy="355044"/>
          </a:xfrm>
          <a:prstGeom prst="rect">
            <a:avLst/>
          </a:prstGeom>
        </p:spPr>
      </p:pic>
      <p:pic>
        <p:nvPicPr>
          <p:cNvPr name="Picture 6" id="6"/>
          <p:cNvPicPr>
            <a:picLocks noChangeAspect="true"/>
          </p:cNvPicPr>
          <p:nvPr/>
        </p:nvPicPr>
        <p:blipFill>
          <a:blip r:embed="rId5">
            <a:alphaModFix amt="76000"/>
          </a:blip>
          <a:srcRect l="0" t="0" r="0" b="0"/>
          <a:stretch>
            <a:fillRect/>
          </a:stretch>
        </p:blipFill>
        <p:spPr>
          <a:xfrm flipH="false" flipV="false" rot="0">
            <a:off x="7536273" y="80786"/>
            <a:ext cx="6187720" cy="4726629"/>
          </a:xfrm>
          <a:prstGeom prst="rect">
            <a:avLst/>
          </a:prstGeom>
        </p:spPr>
      </p:pic>
      <p:pic>
        <p:nvPicPr>
          <p:cNvPr name="Picture 7" id="7"/>
          <p:cNvPicPr>
            <a:picLocks noChangeAspect="true"/>
          </p:cNvPicPr>
          <p:nvPr/>
        </p:nvPicPr>
        <p:blipFill>
          <a:blip r:embed="rId6">
            <a:alphaModFix amt="76000"/>
          </a:blip>
          <a:srcRect l="0" t="0" r="0" b="0"/>
          <a:stretch>
            <a:fillRect/>
          </a:stretch>
        </p:blipFill>
        <p:spPr>
          <a:xfrm flipH="false" flipV="false" rot="0">
            <a:off x="11849091" y="4994501"/>
            <a:ext cx="6362709" cy="4860298"/>
          </a:xfrm>
          <a:prstGeom prst="rect">
            <a:avLst/>
          </a:prstGeom>
        </p:spPr>
      </p:pic>
      <p:sp>
        <p:nvSpPr>
          <p:cNvPr name="TextBox 8" id="8"/>
          <p:cNvSpPr txBox="true"/>
          <p:nvPr/>
        </p:nvSpPr>
        <p:spPr>
          <a:xfrm rot="0">
            <a:off x="227537" y="922805"/>
            <a:ext cx="6846442" cy="1162030"/>
          </a:xfrm>
          <a:prstGeom prst="rect">
            <a:avLst/>
          </a:prstGeom>
        </p:spPr>
        <p:txBody>
          <a:bodyPr anchor="t" rtlCol="false" tIns="0" lIns="0" bIns="0" rIns="0">
            <a:spAutoFit/>
          </a:bodyPr>
          <a:lstStyle/>
          <a:p>
            <a:pPr algn="l" marL="0" indent="0" lvl="0">
              <a:lnSpc>
                <a:spcPts val="8000"/>
              </a:lnSpc>
            </a:pPr>
            <a:r>
              <a:rPr lang="en-US" sz="8000">
                <a:solidFill>
                  <a:srgbClr val="191919"/>
                </a:solidFill>
                <a:latin typeface="Telegraf Bold Bold"/>
              </a:rPr>
              <a:t>Visualization</a:t>
            </a:r>
          </a:p>
        </p:txBody>
      </p:sp>
      <p:grpSp>
        <p:nvGrpSpPr>
          <p:cNvPr name="Group 9" id="9"/>
          <p:cNvGrpSpPr/>
          <p:nvPr/>
        </p:nvGrpSpPr>
        <p:grpSpPr>
          <a:xfrm rot="0">
            <a:off x="881605" y="3963831"/>
            <a:ext cx="5538304" cy="2857177"/>
            <a:chOff x="0" y="0"/>
            <a:chExt cx="7384406" cy="3809570"/>
          </a:xfrm>
        </p:grpSpPr>
        <p:sp>
          <p:nvSpPr>
            <p:cNvPr name="TextBox 10" id="10"/>
            <p:cNvSpPr txBox="true"/>
            <p:nvPr/>
          </p:nvSpPr>
          <p:spPr>
            <a:xfrm rot="0">
              <a:off x="0" y="-47625"/>
              <a:ext cx="7384406" cy="738505"/>
            </a:xfrm>
            <a:prstGeom prst="rect">
              <a:avLst/>
            </a:prstGeom>
          </p:spPr>
          <p:txBody>
            <a:bodyPr anchor="t" rtlCol="false" tIns="0" lIns="0" bIns="0" rIns="0">
              <a:spAutoFit/>
            </a:bodyPr>
            <a:lstStyle/>
            <a:p>
              <a:pPr>
                <a:lnSpc>
                  <a:spcPts val="4079"/>
                </a:lnSpc>
              </a:pPr>
              <a:r>
                <a:rPr lang="en-US" sz="3400">
                  <a:solidFill>
                    <a:srgbClr val="191919"/>
                  </a:solidFill>
                  <a:latin typeface="Telegraf Bold"/>
                </a:rPr>
                <a:t>Prices information</a:t>
              </a:r>
            </a:p>
          </p:txBody>
        </p:sp>
        <p:sp>
          <p:nvSpPr>
            <p:cNvPr name="TextBox 11" id="11"/>
            <p:cNvSpPr txBox="true"/>
            <p:nvPr/>
          </p:nvSpPr>
          <p:spPr>
            <a:xfrm rot="0">
              <a:off x="0" y="1154000"/>
              <a:ext cx="7384406" cy="2655570"/>
            </a:xfrm>
            <a:prstGeom prst="rect">
              <a:avLst/>
            </a:prstGeom>
          </p:spPr>
          <p:txBody>
            <a:bodyPr anchor="t" rtlCol="false" tIns="0" lIns="0" bIns="0" rIns="0">
              <a:spAutoFit/>
            </a:bodyPr>
            <a:lstStyle/>
            <a:p>
              <a:pPr>
                <a:lnSpc>
                  <a:spcPts val="3919"/>
                </a:lnSpc>
              </a:pPr>
              <a:r>
                <a:rPr lang="en-US" sz="2800" spc="56">
                  <a:solidFill>
                    <a:srgbClr val="191919"/>
                  </a:solidFill>
                  <a:latin typeface="Telegraf"/>
                </a:rPr>
                <a:t>we can see that the fare range of almost all Airlines is between </a:t>
              </a:r>
              <a:r>
                <a:rPr lang="en-US" sz="2800" spc="56">
                  <a:solidFill>
                    <a:srgbClr val="191919"/>
                  </a:solidFill>
                  <a:latin typeface="Telegraf Bold"/>
                </a:rPr>
                <a:t>1000 </a:t>
              </a:r>
              <a:r>
                <a:rPr lang="en-US" sz="2800" spc="56">
                  <a:solidFill>
                    <a:srgbClr val="191919"/>
                  </a:solidFill>
                  <a:latin typeface="Telegraf"/>
                </a:rPr>
                <a:t>to </a:t>
              </a:r>
              <a:r>
                <a:rPr lang="en-US" sz="2800" spc="56">
                  <a:solidFill>
                    <a:srgbClr val="191919"/>
                  </a:solidFill>
                  <a:latin typeface="Telegraf Bold"/>
                </a:rPr>
                <a:t>30000</a:t>
              </a:r>
            </a:p>
            <a:p>
              <a:pPr>
                <a:lnSpc>
                  <a:spcPts val="3919"/>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DAEieb06bM8</dc:identifier>
  <dcterms:modified xsi:type="dcterms:W3CDTF">2011-08-01T06:04:30Z</dcterms:modified>
  <cp:revision>1</cp:revision>
  <dc:title>Black and Yellow Modern Social Media Marketing Trends Presentation</dc:title>
</cp:coreProperties>
</file>

<file path=docProps/thumbnail.jpeg>
</file>